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4" r:id="rId1"/>
  </p:sldMasterIdLst>
  <p:notesMasterIdLst>
    <p:notesMasterId r:id="rId50"/>
  </p:notesMasterIdLst>
  <p:handoutMasterIdLst>
    <p:handoutMasterId r:id="rId51"/>
  </p:handoutMasterIdLst>
  <p:sldIdLst>
    <p:sldId id="2381" r:id="rId2"/>
    <p:sldId id="2411" r:id="rId3"/>
    <p:sldId id="2412" r:id="rId4"/>
    <p:sldId id="2417" r:id="rId5"/>
    <p:sldId id="2064" r:id="rId6"/>
    <p:sldId id="2402" r:id="rId7"/>
    <p:sldId id="2415" r:id="rId8"/>
    <p:sldId id="297" r:id="rId9"/>
    <p:sldId id="2367" r:id="rId10"/>
    <p:sldId id="2395" r:id="rId11"/>
    <p:sldId id="2379" r:id="rId12"/>
    <p:sldId id="2370" r:id="rId13"/>
    <p:sldId id="2391" r:id="rId14"/>
    <p:sldId id="2392" r:id="rId15"/>
    <p:sldId id="2394" r:id="rId16"/>
    <p:sldId id="261" r:id="rId17"/>
    <p:sldId id="262" r:id="rId18"/>
    <p:sldId id="272" r:id="rId19"/>
    <p:sldId id="274" r:id="rId20"/>
    <p:sldId id="2401" r:id="rId21"/>
    <p:sldId id="2405" r:id="rId22"/>
    <p:sldId id="2400" r:id="rId23"/>
    <p:sldId id="2403" r:id="rId24"/>
    <p:sldId id="298" r:id="rId25"/>
    <p:sldId id="299" r:id="rId26"/>
    <p:sldId id="300" r:id="rId27"/>
    <p:sldId id="2407" r:id="rId28"/>
    <p:sldId id="2408" r:id="rId29"/>
    <p:sldId id="2409" r:id="rId30"/>
    <p:sldId id="2410" r:id="rId31"/>
    <p:sldId id="2255" r:id="rId32"/>
    <p:sldId id="2355" r:id="rId33"/>
    <p:sldId id="2356" r:id="rId34"/>
    <p:sldId id="2358" r:id="rId35"/>
    <p:sldId id="2359" r:id="rId36"/>
    <p:sldId id="2360" r:id="rId37"/>
    <p:sldId id="2361" r:id="rId38"/>
    <p:sldId id="2390" r:id="rId39"/>
    <p:sldId id="2416" r:id="rId40"/>
    <p:sldId id="305" r:id="rId41"/>
    <p:sldId id="306" r:id="rId42"/>
    <p:sldId id="2404" r:id="rId43"/>
    <p:sldId id="312" r:id="rId44"/>
    <p:sldId id="315" r:id="rId45"/>
    <p:sldId id="2406" r:id="rId46"/>
    <p:sldId id="2380" r:id="rId47"/>
    <p:sldId id="2348" r:id="rId48"/>
    <p:sldId id="2072" r:id="rId49"/>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8EDE"/>
    <a:srgbClr val="3B2ADE"/>
    <a:srgbClr val="004F8A"/>
    <a:srgbClr val="D87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0" autoAdjust="0"/>
    <p:restoredTop sz="95238" autoAdjust="0"/>
  </p:normalViewPr>
  <p:slideViewPr>
    <p:cSldViewPr>
      <p:cViewPr varScale="1">
        <p:scale>
          <a:sx n="110" d="100"/>
          <a:sy n="110" d="100"/>
        </p:scale>
        <p:origin x="1194" y="102"/>
      </p:cViewPr>
      <p:guideLst>
        <p:guide orient="horz" pos="2160"/>
        <p:guide pos="2880"/>
      </p:guideLst>
    </p:cSldViewPr>
  </p:slideViewPr>
  <p:outlineViewPr>
    <p:cViewPr>
      <p:scale>
        <a:sx n="33" d="100"/>
        <a:sy n="33" d="100"/>
      </p:scale>
      <p:origin x="0" y="6075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160520" cy="365760"/>
          </a:xfrm>
          <a:prstGeom prst="rect">
            <a:avLst/>
          </a:prstGeom>
        </p:spPr>
        <p:txBody>
          <a:bodyPr vert="horz" lIns="96293" tIns="48146" rIns="96293" bIns="48146" rtlCol="0"/>
          <a:lstStyle>
            <a:lvl1pPr algn="l">
              <a:defRPr sz="1200"/>
            </a:lvl1pPr>
          </a:lstStyle>
          <a:p>
            <a:endParaRPr lang="en-US" dirty="0"/>
          </a:p>
        </p:txBody>
      </p:sp>
      <p:sp>
        <p:nvSpPr>
          <p:cNvPr id="4" name="Footer Placeholder 3"/>
          <p:cNvSpPr>
            <a:spLocks noGrp="1"/>
          </p:cNvSpPr>
          <p:nvPr>
            <p:ph type="ftr" sz="quarter" idx="2"/>
          </p:nvPr>
        </p:nvSpPr>
        <p:spPr>
          <a:xfrm>
            <a:off x="2" y="6948170"/>
            <a:ext cx="4160520" cy="365760"/>
          </a:xfrm>
          <a:prstGeom prst="rect">
            <a:avLst/>
          </a:prstGeom>
        </p:spPr>
        <p:txBody>
          <a:bodyPr vert="horz" lIns="96293" tIns="48146" rIns="96293" bIns="481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8461" y="6948170"/>
            <a:ext cx="4160520" cy="365760"/>
          </a:xfrm>
          <a:prstGeom prst="rect">
            <a:avLst/>
          </a:prstGeom>
        </p:spPr>
        <p:txBody>
          <a:bodyPr vert="horz" lIns="96293" tIns="48146" rIns="96293" bIns="48146" rtlCol="0" anchor="b"/>
          <a:lstStyle>
            <a:lvl1pPr algn="r">
              <a:defRPr sz="1200"/>
            </a:lvl1pPr>
          </a:lstStyle>
          <a:p>
            <a:fld id="{1F5CD2A8-BFAD-44FE-A225-7EAC519C59C9}" type="slidenum">
              <a:rPr lang="en-US" smtClean="0"/>
              <a:pPr/>
              <a:t>‹#›</a:t>
            </a:fld>
            <a:endParaRPr lang="en-US" dirty="0"/>
          </a:p>
        </p:txBody>
      </p:sp>
    </p:spTree>
    <p:extLst>
      <p:ext uri="{BB962C8B-B14F-4D97-AF65-F5344CB8AC3E}">
        <p14:creationId xmlns:p14="http://schemas.microsoft.com/office/powerpoint/2010/main" val="9747021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160520" cy="365760"/>
          </a:xfrm>
          <a:prstGeom prst="rect">
            <a:avLst/>
          </a:prstGeom>
        </p:spPr>
        <p:txBody>
          <a:bodyPr vert="horz" lIns="96293" tIns="48146" rIns="96293" bIns="4814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5438461" y="1"/>
            <a:ext cx="4160520" cy="365760"/>
          </a:xfrm>
          <a:prstGeom prst="rect">
            <a:avLst/>
          </a:prstGeom>
        </p:spPr>
        <p:txBody>
          <a:bodyPr vert="horz" lIns="96293" tIns="48146" rIns="96293" bIns="48146" rtlCol="0"/>
          <a:lstStyle>
            <a:lvl1pPr algn="r" fontAlgn="auto">
              <a:spcBef>
                <a:spcPts val="0"/>
              </a:spcBef>
              <a:spcAft>
                <a:spcPts val="0"/>
              </a:spcAft>
              <a:defRPr sz="1200">
                <a:latin typeface="+mn-lt"/>
              </a:defRPr>
            </a:lvl1pPr>
          </a:lstStyle>
          <a:p>
            <a:pPr>
              <a:defRPr/>
            </a:pPr>
            <a:fld id="{945E0AC9-F07B-4822-89A3-8A0296F7102D}" type="datetimeFigureOut">
              <a:rPr lang="en-US"/>
              <a:pPr>
                <a:defRPr/>
              </a:pPr>
              <a:t>8/19/2020</a:t>
            </a:fld>
            <a:endParaRPr lang="en-US" dirty="0"/>
          </a:p>
        </p:txBody>
      </p:sp>
      <p:sp>
        <p:nvSpPr>
          <p:cNvPr id="4" name="Slide Image Placeholder 3"/>
          <p:cNvSpPr>
            <a:spLocks noGrp="1" noRot="1" noChangeAspect="1"/>
          </p:cNvSpPr>
          <p:nvPr>
            <p:ph type="sldImg" idx="2"/>
          </p:nvPr>
        </p:nvSpPr>
        <p:spPr>
          <a:xfrm>
            <a:off x="2971800" y="547688"/>
            <a:ext cx="3657600" cy="2743200"/>
          </a:xfrm>
          <a:prstGeom prst="rect">
            <a:avLst/>
          </a:prstGeom>
          <a:noFill/>
          <a:ln w="12700">
            <a:solidFill>
              <a:prstClr val="black"/>
            </a:solidFill>
          </a:ln>
        </p:spPr>
        <p:txBody>
          <a:bodyPr vert="horz" lIns="96293" tIns="48146" rIns="96293" bIns="48146" rtlCol="0" anchor="ctr"/>
          <a:lstStyle/>
          <a:p>
            <a:pPr lvl="0"/>
            <a:endParaRPr lang="en-US" noProof="0" dirty="0"/>
          </a:p>
        </p:txBody>
      </p:sp>
      <p:sp>
        <p:nvSpPr>
          <p:cNvPr id="5" name="Notes Placeholder 4"/>
          <p:cNvSpPr>
            <a:spLocks noGrp="1"/>
          </p:cNvSpPr>
          <p:nvPr>
            <p:ph type="body" sz="quarter" idx="3"/>
          </p:nvPr>
        </p:nvSpPr>
        <p:spPr>
          <a:xfrm>
            <a:off x="960123" y="3474721"/>
            <a:ext cx="7680959" cy="3291840"/>
          </a:xfrm>
          <a:prstGeom prst="rect">
            <a:avLst/>
          </a:prstGeom>
        </p:spPr>
        <p:txBody>
          <a:bodyPr vert="horz" lIns="96293" tIns="48146" rIns="96293" bIns="481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6948170"/>
            <a:ext cx="4160520" cy="365760"/>
          </a:xfrm>
          <a:prstGeom prst="rect">
            <a:avLst/>
          </a:prstGeom>
        </p:spPr>
        <p:txBody>
          <a:bodyPr vert="horz" lIns="96293" tIns="48146" rIns="96293" bIns="4814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5438461" y="6948170"/>
            <a:ext cx="4160520" cy="365760"/>
          </a:xfrm>
          <a:prstGeom prst="rect">
            <a:avLst/>
          </a:prstGeom>
        </p:spPr>
        <p:txBody>
          <a:bodyPr vert="horz" lIns="96293" tIns="48146" rIns="96293" bIns="48146" rtlCol="0" anchor="b"/>
          <a:lstStyle>
            <a:lvl1pPr algn="r" fontAlgn="auto">
              <a:spcBef>
                <a:spcPts val="0"/>
              </a:spcBef>
              <a:spcAft>
                <a:spcPts val="0"/>
              </a:spcAft>
              <a:defRPr sz="1200">
                <a:latin typeface="+mn-lt"/>
              </a:defRPr>
            </a:lvl1pPr>
          </a:lstStyle>
          <a:p>
            <a:pPr>
              <a:defRPr/>
            </a:pPr>
            <a:fld id="{8A4A540A-BDEE-405A-B83A-EF94C02AE719}" type="slidenum">
              <a:rPr lang="en-US"/>
              <a:pPr>
                <a:defRPr/>
              </a:pPr>
              <a:t>‹#›</a:t>
            </a:fld>
            <a:endParaRPr lang="en-US" dirty="0"/>
          </a:p>
        </p:txBody>
      </p:sp>
    </p:spTree>
    <p:extLst>
      <p:ext uri="{BB962C8B-B14F-4D97-AF65-F5344CB8AC3E}">
        <p14:creationId xmlns:p14="http://schemas.microsoft.com/office/powerpoint/2010/main" val="290138440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1670E2-71CB-4F6D-B44B-4FAFC013FE9E}" type="slidenum">
              <a:rPr lang="en-US"/>
              <a:pPr fontAlgn="base">
                <a:spcBef>
                  <a:spcPct val="0"/>
                </a:spcBef>
                <a:spcAft>
                  <a:spcPct val="0"/>
                </a:spcAft>
                <a:defRPr/>
              </a:pPr>
              <a:t>1</a:t>
            </a:fld>
            <a:endParaRPr lang="en-US" dirty="0"/>
          </a:p>
        </p:txBody>
      </p:sp>
    </p:spTree>
    <p:extLst>
      <p:ext uri="{BB962C8B-B14F-4D97-AF65-F5344CB8AC3E}">
        <p14:creationId xmlns:p14="http://schemas.microsoft.com/office/powerpoint/2010/main" val="2992811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905435b6b3_2_84:notes"/>
          <p:cNvSpPr txBox="1">
            <a:spLocks noGrp="1"/>
          </p:cNvSpPr>
          <p:nvPr>
            <p:ph type="body" idx="1"/>
          </p:nvPr>
        </p:nvSpPr>
        <p:spPr>
          <a:xfrm>
            <a:off x="685800" y="4343401"/>
            <a:ext cx="5486400" cy="41148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434" name="Google Shape;434;g905435b6b3_2_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905435b6b3_2_104:notes"/>
          <p:cNvSpPr txBox="1">
            <a:spLocks noGrp="1"/>
          </p:cNvSpPr>
          <p:nvPr>
            <p:ph type="body" idx="1"/>
          </p:nvPr>
        </p:nvSpPr>
        <p:spPr>
          <a:xfrm>
            <a:off x="685800" y="4343401"/>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8" name="Google Shape;458;g905435b6b3_2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905435b6b3_2_109:notes"/>
          <p:cNvSpPr txBox="1">
            <a:spLocks noGrp="1"/>
          </p:cNvSpPr>
          <p:nvPr>
            <p:ph type="body" idx="1"/>
          </p:nvPr>
        </p:nvSpPr>
        <p:spPr>
          <a:xfrm>
            <a:off x="685800" y="4343401"/>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4" name="Google Shape;464;g905435b6b3_2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905435b6b3_0_1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0" name="Google Shape;500;g905435b6b3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905435b6b3_0_2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905435b6b3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A4A540A-BDEE-405A-B83A-EF94C02AE719}" type="slidenum">
              <a:rPr lang="en-US" smtClean="0"/>
              <a:pPr>
                <a:defRPr/>
              </a:pPr>
              <a:t>46</a:t>
            </a:fld>
            <a:endParaRPr lang="en-US" dirty="0"/>
          </a:p>
        </p:txBody>
      </p:sp>
    </p:spTree>
    <p:extLst>
      <p:ext uri="{BB962C8B-B14F-4D97-AF65-F5344CB8AC3E}">
        <p14:creationId xmlns:p14="http://schemas.microsoft.com/office/powerpoint/2010/main" val="1447343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A4A540A-BDEE-405A-B83A-EF94C02AE719}" type="slidenum">
              <a:rPr lang="en-US" smtClean="0"/>
              <a:pPr>
                <a:defRPr/>
              </a:pPr>
              <a:t>47</a:t>
            </a:fld>
            <a:endParaRPr lang="en-US" dirty="0"/>
          </a:p>
        </p:txBody>
      </p:sp>
    </p:spTree>
    <p:extLst>
      <p:ext uri="{BB962C8B-B14F-4D97-AF65-F5344CB8AC3E}">
        <p14:creationId xmlns:p14="http://schemas.microsoft.com/office/powerpoint/2010/main" val="3374025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81E1DB-3B78-4B5E-993A-DB27CB14707F}" type="slidenum">
              <a:rPr lang="en-US" smtClean="0"/>
              <a:pPr/>
              <a:t>48</a:t>
            </a:fld>
            <a:endParaRPr lang="en-US" dirty="0"/>
          </a:p>
        </p:txBody>
      </p:sp>
    </p:spTree>
    <p:extLst>
      <p:ext uri="{BB962C8B-B14F-4D97-AF65-F5344CB8AC3E}">
        <p14:creationId xmlns:p14="http://schemas.microsoft.com/office/powerpoint/2010/main" val="29150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905435b6b3_6_2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905435b6b3_6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60953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05435b6b3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905435b6b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2262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905435b6b3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905435b6b3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497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905435b6b3_0_1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905435b6b3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9653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905435b6b3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905435b6b3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4715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905435b6b3_6_2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905435b6b3_6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7614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905435b6b3_6_2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 name="Google Shape;420;g905435b6b3_6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068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905435b6b3_6_2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905435b6b3_6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05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u="none"/>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pPr>
              <a:defRPr/>
            </a:pPr>
            <a:fld id="{B9DB5C98-ADB3-4BC8-A316-EAA4A2C2537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D4F7A254-4CB8-44FA-995B-BF805300E41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E72688FA-9419-4554-B8C4-CC13ADF1DEEE}"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en" smtClean="0"/>
              <a:pPr>
                <a:spcBef>
                  <a:spcPts val="0"/>
                </a:spcBef>
                <a:spcAft>
                  <a:spcPts val="0"/>
                </a:spcAft>
              </a:pPr>
              <a:t>‹#›</a:t>
            </a:fld>
            <a:endParaRPr lang="en"/>
          </a:p>
        </p:txBody>
      </p:sp>
    </p:spTree>
    <p:extLst>
      <p:ext uri="{BB962C8B-B14F-4D97-AF65-F5344CB8AC3E}">
        <p14:creationId xmlns:p14="http://schemas.microsoft.com/office/powerpoint/2010/main" val="349107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E443D2D3-79D4-425E-A51E-1C8F275C5E7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B469591-69E7-46E2-9380-841DDEA1EC2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48CE9C98-02A2-427B-8E4F-9B0F91FBCF5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2C78CA5C-426F-4EA9-B2DC-6E53A4C954F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b="1" u="none"/>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3C584A31-F666-4029-92F3-9FF559E49D4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26E0598-41B6-4983-81FA-25A5B912657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73699B15-92B6-44D7-99B9-A2106A0E097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84BABF95-D6EC-4A87-8E9C-755D7543D7F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6AB8EC3-70AD-4CFB-AE4F-3F359721CA65}" type="slidenum">
              <a:rPr lang="en-US" smtClean="0"/>
              <a:pPr>
                <a:defRPr/>
              </a:pPr>
              <a:t>‹#›</a:t>
            </a:fld>
            <a:endParaRPr lang="en-US" dirty="0"/>
          </a:p>
        </p:txBody>
      </p:sp>
      <p:sp>
        <p:nvSpPr>
          <p:cNvPr id="7" name="Shape 296"/>
          <p:cNvSpPr txBox="1"/>
          <p:nvPr userDrawn="1"/>
        </p:nvSpPr>
        <p:spPr>
          <a:xfrm>
            <a:off x="381000" y="6538912"/>
            <a:ext cx="8381999" cy="276998"/>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1000" dirty="0">
                <a:solidFill>
                  <a:schemeClr val="dk1"/>
                </a:solidFill>
                <a:latin typeface="Calibri"/>
                <a:ea typeface="Calibri"/>
                <a:cs typeface="Calibri"/>
                <a:sym typeface="Calibri"/>
              </a:rPr>
              <a:t>©Copyright 2020 Foundation for Educational Administration, Inc. – LEGAL ONE</a:t>
            </a:r>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nj.gov/education/reopening/NJDOETheRoadBack.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njpsa.org/rescheduled-and-online-learning-opportunities/#youtub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2670" y="1992105"/>
            <a:ext cx="7772400" cy="2960895"/>
          </a:xfrm>
        </p:spPr>
        <p:txBody>
          <a:bodyPr>
            <a:normAutofit/>
          </a:bodyPr>
          <a:lstStyle/>
          <a:p>
            <a:r>
              <a:rPr lang="en-US" dirty="0"/>
              <a:t>Ensuring a Safe Reopening: A Framework for Making Key Reopening Decisions</a:t>
            </a:r>
            <a:br>
              <a:rPr lang="en-US" dirty="0"/>
            </a:br>
            <a:endParaRPr lang="en-US" dirty="0">
              <a:solidFill>
                <a:schemeClr val="accent1">
                  <a:tint val="83000"/>
                  <a:satMod val="150000"/>
                </a:schemeClr>
              </a:solidFill>
            </a:endParaRPr>
          </a:p>
        </p:txBody>
      </p:sp>
      <p:sp>
        <p:nvSpPr>
          <p:cNvPr id="3" name="Subtitle 2"/>
          <p:cNvSpPr>
            <a:spLocks noGrp="1"/>
          </p:cNvSpPr>
          <p:nvPr>
            <p:ph type="subTitle" idx="1"/>
          </p:nvPr>
        </p:nvSpPr>
        <p:spPr>
          <a:xfrm>
            <a:off x="1371600" y="5029200"/>
            <a:ext cx="6400800" cy="1219200"/>
          </a:xfrm>
        </p:spPr>
        <p:txBody>
          <a:bodyPr anchor="b">
            <a:noAutofit/>
          </a:bodyPr>
          <a:lstStyle/>
          <a:p>
            <a:pPr marL="448056" indent="-384048">
              <a:defRPr/>
            </a:pPr>
            <a:r>
              <a:rPr lang="en-US" b="1" dirty="0">
                <a:solidFill>
                  <a:srgbClr val="D87900"/>
                </a:solidFill>
              </a:rPr>
              <a:t>August 17, 2020</a:t>
            </a:r>
            <a:endParaRPr lang="en-US" b="1" u="sng" dirty="0"/>
          </a:p>
        </p:txBody>
      </p:sp>
      <p:sp>
        <p:nvSpPr>
          <p:cNvPr id="14340" name="Rectangle 7"/>
          <p:cNvSpPr>
            <a:spLocks noChangeArrowheads="1"/>
          </p:cNvSpPr>
          <p:nvPr/>
        </p:nvSpPr>
        <p:spPr bwMode="auto">
          <a:xfrm>
            <a:off x="1429638" y="175694"/>
            <a:ext cx="7620000" cy="1077218"/>
          </a:xfrm>
          <a:prstGeom prst="rect">
            <a:avLst/>
          </a:prstGeom>
          <a:noFill/>
          <a:ln w="9525">
            <a:noFill/>
            <a:miter lim="800000"/>
            <a:headEnd/>
            <a:tailEnd/>
          </a:ln>
        </p:spPr>
        <p:txBody>
          <a:bodyPr wrap="square">
            <a:spAutoFit/>
          </a:bodyPr>
          <a:lstStyle/>
          <a:p>
            <a:pPr algn="ctr"/>
            <a:endParaRPr lang="en-US" sz="3200" b="1" i="1" dirty="0">
              <a:latin typeface="Century Gothic" pitchFamily="34" charset="0"/>
            </a:endParaRPr>
          </a:p>
          <a:p>
            <a:pPr algn="ctr"/>
            <a:endParaRPr lang="en-US" sz="3200" b="1" dirty="0">
              <a:latin typeface="Century Gothic" pitchFamily="34" charset="0"/>
            </a:endParaRPr>
          </a:p>
        </p:txBody>
      </p:sp>
      <p:pic>
        <p:nvPicPr>
          <p:cNvPr id="8" name="Picture 2" descr="C:\Users\sjacques\Dropbox\New Letterhead and LOGOs\NJPSA_FEA_LEGALONE Logo - Sept 2015.jpg"/>
          <p:cNvPicPr>
            <a:picLocks noChangeAspect="1" noChangeArrowheads="1"/>
          </p:cNvPicPr>
          <p:nvPr/>
        </p:nvPicPr>
        <p:blipFill>
          <a:blip r:embed="rId3" cstate="print"/>
          <a:srcRect/>
          <a:stretch>
            <a:fillRect/>
          </a:stretch>
        </p:blipFill>
        <p:spPr bwMode="auto">
          <a:xfrm>
            <a:off x="685800" y="228600"/>
            <a:ext cx="7467600" cy="1828800"/>
          </a:xfrm>
          <a:prstGeom prst="rect">
            <a:avLst/>
          </a:prstGeom>
          <a:noFill/>
        </p:spPr>
      </p:pic>
    </p:spTree>
    <p:extLst>
      <p:ext uri="{BB962C8B-B14F-4D97-AF65-F5344CB8AC3E}">
        <p14:creationId xmlns:p14="http://schemas.microsoft.com/office/powerpoint/2010/main" val="728700797"/>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u="sng" dirty="0"/>
              <a:t>Duty of </a:t>
            </a:r>
            <a:r>
              <a:rPr lang="en-US" dirty="0"/>
              <a:t>Care</a:t>
            </a:r>
            <a:r>
              <a:rPr lang="en-US" u="sng" dirty="0"/>
              <a:t> </a:t>
            </a:r>
          </a:p>
        </p:txBody>
      </p:sp>
      <p:sp>
        <p:nvSpPr>
          <p:cNvPr id="2" name="Content Placeholder 1"/>
          <p:cNvSpPr>
            <a:spLocks noGrp="1"/>
          </p:cNvSpPr>
          <p:nvPr>
            <p:ph idx="1"/>
          </p:nvPr>
        </p:nvSpPr>
        <p:spPr/>
        <p:txBody>
          <a:bodyPr/>
          <a:lstStyle/>
          <a:p>
            <a:r>
              <a:rPr lang="en-US" sz="2800" dirty="0"/>
              <a:t>“No greater obligation is placed on school officials than to protect the children in their charge from foreseeable dangers, whether those dangers arise from the careless acts or intentional transgressions of others.”</a:t>
            </a:r>
          </a:p>
          <a:p>
            <a:r>
              <a:rPr lang="en-US" sz="2800" u="sng" dirty="0"/>
              <a:t>Frugis v. Bracigliano</a:t>
            </a:r>
            <a:r>
              <a:rPr lang="en-US" sz="2800" dirty="0"/>
              <a:t>, 177 N.J. 250 (2003)</a:t>
            </a:r>
          </a:p>
          <a:p>
            <a:pPr marL="0"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9E93D0FE-8476-4A09-A7CD-DD8621A3F255}" type="slidenum">
              <a:rPr lang="en-US" smtClean="0"/>
              <a:pPr/>
              <a:t>10</a:t>
            </a:fld>
            <a:endParaRPr lang="en-US" dirty="0"/>
          </a:p>
        </p:txBody>
      </p:sp>
    </p:spTree>
    <p:extLst>
      <p:ext uri="{BB962C8B-B14F-4D97-AF65-F5344CB8AC3E}">
        <p14:creationId xmlns:p14="http://schemas.microsoft.com/office/powerpoint/2010/main" val="1593686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6CAF-7C76-4E9C-9E60-2A4773D9EA2B}"/>
              </a:ext>
            </a:extLst>
          </p:cNvPr>
          <p:cNvSpPr>
            <a:spLocks noGrp="1"/>
          </p:cNvSpPr>
          <p:nvPr>
            <p:ph type="title"/>
          </p:nvPr>
        </p:nvSpPr>
        <p:spPr/>
        <p:txBody>
          <a:bodyPr/>
          <a:lstStyle/>
          <a:p>
            <a:r>
              <a:rPr lang="en-US" dirty="0"/>
              <a:t>Duty of Care – Key Questions</a:t>
            </a:r>
          </a:p>
        </p:txBody>
      </p:sp>
      <p:sp>
        <p:nvSpPr>
          <p:cNvPr id="3" name="Content Placeholder 2">
            <a:extLst>
              <a:ext uri="{FF2B5EF4-FFF2-40B4-BE49-F238E27FC236}">
                <a16:creationId xmlns:a16="http://schemas.microsoft.com/office/drawing/2014/main" id="{B1C79266-0436-4AD1-A75A-29023702864A}"/>
              </a:ext>
            </a:extLst>
          </p:cNvPr>
          <p:cNvSpPr>
            <a:spLocks noGrp="1"/>
          </p:cNvSpPr>
          <p:nvPr>
            <p:ph idx="1"/>
          </p:nvPr>
        </p:nvSpPr>
        <p:spPr/>
        <p:txBody>
          <a:bodyPr>
            <a:normAutofit fontScale="85000" lnSpcReduction="10000"/>
          </a:bodyPr>
          <a:lstStyle/>
          <a:p>
            <a:r>
              <a:rPr lang="en-US" dirty="0"/>
              <a:t>To whom is a duty of care owed?</a:t>
            </a:r>
          </a:p>
          <a:p>
            <a:pPr lvl="1"/>
            <a:r>
              <a:rPr lang="en-US" dirty="0"/>
              <a:t>Students, Staff, Parents, Others in School</a:t>
            </a:r>
          </a:p>
          <a:p>
            <a:endParaRPr lang="en-US" dirty="0"/>
          </a:p>
          <a:p>
            <a:r>
              <a:rPr lang="en-US" dirty="0"/>
              <a:t>What is the level of care that is required?</a:t>
            </a:r>
          </a:p>
          <a:p>
            <a:pPr lvl="1"/>
            <a:r>
              <a:rPr lang="en-US" dirty="0"/>
              <a:t>Executive Order 175, The Road Back, NJDOH/CDC Standards</a:t>
            </a:r>
          </a:p>
          <a:p>
            <a:pPr lvl="1"/>
            <a:r>
              <a:rPr lang="en-US" dirty="0"/>
              <a:t>District Signing of NJDOE Attestation</a:t>
            </a:r>
          </a:p>
          <a:p>
            <a:endParaRPr lang="en-US" dirty="0"/>
          </a:p>
          <a:p>
            <a:r>
              <a:rPr lang="en-US" dirty="0"/>
              <a:t>Who is responsible if the duty of care is breached?</a:t>
            </a:r>
          </a:p>
          <a:p>
            <a:pPr lvl="1"/>
            <a:r>
              <a:rPr lang="en-US" dirty="0"/>
              <a:t>Plenty of responsibility to go around!</a:t>
            </a:r>
          </a:p>
        </p:txBody>
      </p:sp>
      <p:sp>
        <p:nvSpPr>
          <p:cNvPr id="4" name="Slide Number Placeholder 3">
            <a:extLst>
              <a:ext uri="{FF2B5EF4-FFF2-40B4-BE49-F238E27FC236}">
                <a16:creationId xmlns:a16="http://schemas.microsoft.com/office/drawing/2014/main" id="{B3D06403-4D64-4AC3-92C0-FB85850F541B}"/>
              </a:ext>
            </a:extLst>
          </p:cNvPr>
          <p:cNvSpPr>
            <a:spLocks noGrp="1"/>
          </p:cNvSpPr>
          <p:nvPr>
            <p:ph type="sldNum" sz="quarter" idx="12"/>
          </p:nvPr>
        </p:nvSpPr>
        <p:spPr/>
        <p:txBody>
          <a:bodyPr/>
          <a:lstStyle/>
          <a:p>
            <a:pPr>
              <a:defRPr/>
            </a:pPr>
            <a:fld id="{E443D2D3-79D4-425E-A51E-1C8F275C5E7B}" type="slidenum">
              <a:rPr lang="en-US" smtClean="0"/>
              <a:pPr>
                <a:defRPr/>
              </a:pPr>
              <a:t>11</a:t>
            </a:fld>
            <a:endParaRPr lang="en-US" dirty="0"/>
          </a:p>
        </p:txBody>
      </p:sp>
    </p:spTree>
    <p:extLst>
      <p:ext uri="{BB962C8B-B14F-4D97-AF65-F5344CB8AC3E}">
        <p14:creationId xmlns:p14="http://schemas.microsoft.com/office/powerpoint/2010/main" val="281698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59B8-29BD-45CF-B4BD-13274BF9C062}"/>
              </a:ext>
            </a:extLst>
          </p:cNvPr>
          <p:cNvSpPr>
            <a:spLocks noGrp="1"/>
          </p:cNvSpPr>
          <p:nvPr>
            <p:ph type="title"/>
          </p:nvPr>
        </p:nvSpPr>
        <p:spPr/>
        <p:txBody>
          <a:bodyPr/>
          <a:lstStyle/>
          <a:p>
            <a:r>
              <a:rPr lang="en-US" dirty="0"/>
              <a:t>Foreseeable Harm/Risk</a:t>
            </a:r>
          </a:p>
        </p:txBody>
      </p:sp>
      <p:sp>
        <p:nvSpPr>
          <p:cNvPr id="3" name="Content Placeholder 2">
            <a:extLst>
              <a:ext uri="{FF2B5EF4-FFF2-40B4-BE49-F238E27FC236}">
                <a16:creationId xmlns:a16="http://schemas.microsoft.com/office/drawing/2014/main" id="{9D74A76D-CC8F-486C-AE39-E338BA45D9B6}"/>
              </a:ext>
            </a:extLst>
          </p:cNvPr>
          <p:cNvSpPr>
            <a:spLocks noGrp="1"/>
          </p:cNvSpPr>
          <p:nvPr>
            <p:ph idx="1"/>
          </p:nvPr>
        </p:nvSpPr>
        <p:spPr/>
        <p:txBody>
          <a:bodyPr>
            <a:normAutofit fontScale="70000" lnSpcReduction="20000"/>
          </a:bodyPr>
          <a:lstStyle/>
          <a:p>
            <a:r>
              <a:rPr lang="en-US" dirty="0"/>
              <a:t>All students and staff</a:t>
            </a:r>
          </a:p>
          <a:p>
            <a:pPr lvl="1"/>
            <a:r>
              <a:rPr lang="en-US" dirty="0"/>
              <a:t>COVID-19 Infection In School</a:t>
            </a:r>
          </a:p>
          <a:p>
            <a:pPr lvl="1"/>
            <a:r>
              <a:rPr lang="en-US" dirty="0"/>
              <a:t>Emotional Harm Due to Increased Fear/Anxiety</a:t>
            </a:r>
          </a:p>
          <a:p>
            <a:pPr lvl="1"/>
            <a:r>
              <a:rPr lang="en-US" dirty="0"/>
              <a:t>Refusal or inability to follow public health guidelines</a:t>
            </a:r>
          </a:p>
          <a:p>
            <a:r>
              <a:rPr lang="en-US" dirty="0"/>
              <a:t>Students and staff at greater risk of infection</a:t>
            </a:r>
          </a:p>
          <a:p>
            <a:pPr lvl="1"/>
            <a:r>
              <a:rPr lang="en-US" dirty="0"/>
              <a:t>Inability to wear face covering</a:t>
            </a:r>
          </a:p>
          <a:p>
            <a:pPr lvl="1"/>
            <a:r>
              <a:rPr lang="en-US" dirty="0"/>
              <a:t>Increased exposure to others due to role</a:t>
            </a:r>
          </a:p>
          <a:p>
            <a:r>
              <a:rPr lang="en-US" dirty="0"/>
              <a:t>Students and staff at greater risk of severe illness or death</a:t>
            </a:r>
          </a:p>
          <a:p>
            <a:r>
              <a:rPr lang="en-US" dirty="0"/>
              <a:t>Students at greater risk of harm due to preexisting issues unrelated to COVID-19 (substance use, mental health, trauma, etc.)</a:t>
            </a:r>
          </a:p>
          <a:p>
            <a:r>
              <a:rPr lang="en-US" dirty="0"/>
              <a:t>HIB linked to COVID-19</a:t>
            </a:r>
          </a:p>
          <a:p>
            <a:r>
              <a:rPr lang="en-US" dirty="0"/>
              <a:t>Dual pandemic of racial injustice</a:t>
            </a:r>
          </a:p>
          <a:p>
            <a:endParaRPr lang="en-US" dirty="0"/>
          </a:p>
        </p:txBody>
      </p:sp>
      <p:sp>
        <p:nvSpPr>
          <p:cNvPr id="4" name="Slide Number Placeholder 3">
            <a:extLst>
              <a:ext uri="{FF2B5EF4-FFF2-40B4-BE49-F238E27FC236}">
                <a16:creationId xmlns:a16="http://schemas.microsoft.com/office/drawing/2014/main" id="{5CFC582F-51E5-4655-87C5-FCE3D738E5DA}"/>
              </a:ext>
            </a:extLst>
          </p:cNvPr>
          <p:cNvSpPr>
            <a:spLocks noGrp="1"/>
          </p:cNvSpPr>
          <p:nvPr>
            <p:ph type="sldNum" sz="quarter" idx="12"/>
          </p:nvPr>
        </p:nvSpPr>
        <p:spPr/>
        <p:txBody>
          <a:bodyPr/>
          <a:lstStyle/>
          <a:p>
            <a:pPr>
              <a:defRPr/>
            </a:pPr>
            <a:fld id="{E443D2D3-79D4-425E-A51E-1C8F275C5E7B}" type="slidenum">
              <a:rPr lang="en-US" smtClean="0"/>
              <a:pPr>
                <a:defRPr/>
              </a:pPr>
              <a:t>12</a:t>
            </a:fld>
            <a:endParaRPr lang="en-US" dirty="0"/>
          </a:p>
        </p:txBody>
      </p:sp>
    </p:spTree>
    <p:extLst>
      <p:ext uri="{BB962C8B-B14F-4D97-AF65-F5344CB8AC3E}">
        <p14:creationId xmlns:p14="http://schemas.microsoft.com/office/powerpoint/2010/main" val="3798624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3D02D-DE99-491D-B5BC-0E24393F3E31}"/>
              </a:ext>
            </a:extLst>
          </p:cNvPr>
          <p:cNvSpPr>
            <a:spLocks noGrp="1"/>
          </p:cNvSpPr>
          <p:nvPr>
            <p:ph type="title"/>
          </p:nvPr>
        </p:nvSpPr>
        <p:spPr/>
        <p:txBody>
          <a:bodyPr>
            <a:normAutofit fontScale="90000"/>
          </a:bodyPr>
          <a:lstStyle/>
          <a:p>
            <a:r>
              <a:rPr lang="en-US" dirty="0"/>
              <a:t>Duty of Care and Evolving Requirements</a:t>
            </a:r>
          </a:p>
        </p:txBody>
      </p:sp>
      <p:sp>
        <p:nvSpPr>
          <p:cNvPr id="3" name="Content Placeholder 2">
            <a:extLst>
              <a:ext uri="{FF2B5EF4-FFF2-40B4-BE49-F238E27FC236}">
                <a16:creationId xmlns:a16="http://schemas.microsoft.com/office/drawing/2014/main" id="{04B99B3F-60AB-49FF-972F-FF90658E8E00}"/>
              </a:ext>
            </a:extLst>
          </p:cNvPr>
          <p:cNvSpPr>
            <a:spLocks noGrp="1"/>
          </p:cNvSpPr>
          <p:nvPr>
            <p:ph idx="1"/>
          </p:nvPr>
        </p:nvSpPr>
        <p:spPr/>
        <p:txBody>
          <a:bodyPr/>
          <a:lstStyle/>
          <a:p>
            <a:r>
              <a:rPr lang="en-US" sz="2800" dirty="0"/>
              <a:t>June 26, 2020 – NJDOE Issues </a:t>
            </a:r>
            <a:r>
              <a:rPr lang="en-US" sz="2800" dirty="0">
                <a:hlinkClick r:id="rId2"/>
              </a:rPr>
              <a:t>The Road Back: Restart and Recovery Plan for Education</a:t>
            </a:r>
            <a:endParaRPr lang="en-US" sz="2800" dirty="0"/>
          </a:p>
          <a:p>
            <a:r>
              <a:rPr lang="en-US" sz="2800" dirty="0"/>
              <a:t>July 22, 2020 – </a:t>
            </a:r>
            <a:r>
              <a:rPr lang="en-US" sz="2800" dirty="0">
                <a:hlinkClick r:id="rId2"/>
              </a:rPr>
              <a:t>Updated CDC Cleaning and Disinfecting Guidance</a:t>
            </a:r>
            <a:endParaRPr lang="en-US" sz="2800" dirty="0"/>
          </a:p>
          <a:p>
            <a:r>
              <a:rPr lang="en-US" sz="2800" dirty="0"/>
              <a:t>July 24, 2020 – </a:t>
            </a:r>
            <a:r>
              <a:rPr lang="en-US" sz="2800" dirty="0">
                <a:hlinkClick r:id="rId2"/>
              </a:rPr>
              <a:t>NJDOE Memo Clarifying Expectations for Access to Remote Learning</a:t>
            </a:r>
            <a:endParaRPr lang="en-US" sz="2800" dirty="0"/>
          </a:p>
          <a:p>
            <a:r>
              <a:rPr lang="en-US" sz="2800" dirty="0"/>
              <a:t>July 24, 2020 – </a:t>
            </a:r>
            <a:r>
              <a:rPr lang="en-US" sz="2800" dirty="0">
                <a:hlinkClick r:id="rId2"/>
              </a:rPr>
              <a:t>Updated CDC Guidance for Schools</a:t>
            </a:r>
            <a:endParaRPr lang="en-US" sz="2800" dirty="0"/>
          </a:p>
          <a:p>
            <a:endParaRPr lang="en-US" dirty="0"/>
          </a:p>
        </p:txBody>
      </p:sp>
      <p:sp>
        <p:nvSpPr>
          <p:cNvPr id="4" name="Slide Number Placeholder 3">
            <a:extLst>
              <a:ext uri="{FF2B5EF4-FFF2-40B4-BE49-F238E27FC236}">
                <a16:creationId xmlns:a16="http://schemas.microsoft.com/office/drawing/2014/main" id="{8B9E1513-A912-4339-A5FE-86C577984AF5}"/>
              </a:ext>
            </a:extLst>
          </p:cNvPr>
          <p:cNvSpPr>
            <a:spLocks noGrp="1"/>
          </p:cNvSpPr>
          <p:nvPr>
            <p:ph type="sldNum" sz="quarter" idx="12"/>
          </p:nvPr>
        </p:nvSpPr>
        <p:spPr/>
        <p:txBody>
          <a:bodyPr/>
          <a:lstStyle/>
          <a:p>
            <a:pPr>
              <a:defRPr/>
            </a:pPr>
            <a:fld id="{E443D2D3-79D4-425E-A51E-1C8F275C5E7B}" type="slidenum">
              <a:rPr lang="en-US" smtClean="0"/>
              <a:pPr>
                <a:defRPr/>
              </a:pPr>
              <a:t>13</a:t>
            </a:fld>
            <a:endParaRPr lang="en-US" dirty="0"/>
          </a:p>
        </p:txBody>
      </p:sp>
    </p:spTree>
    <p:extLst>
      <p:ext uri="{BB962C8B-B14F-4D97-AF65-F5344CB8AC3E}">
        <p14:creationId xmlns:p14="http://schemas.microsoft.com/office/powerpoint/2010/main" val="190411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0FAA-3F9A-48E7-B10A-0DB78E83FEDB}"/>
              </a:ext>
            </a:extLst>
          </p:cNvPr>
          <p:cNvSpPr>
            <a:spLocks noGrp="1"/>
          </p:cNvSpPr>
          <p:nvPr>
            <p:ph type="title"/>
          </p:nvPr>
        </p:nvSpPr>
        <p:spPr/>
        <p:txBody>
          <a:bodyPr/>
          <a:lstStyle/>
          <a:p>
            <a:r>
              <a:rPr lang="en-US" dirty="0"/>
              <a:t>Evolving Requirements</a:t>
            </a:r>
          </a:p>
        </p:txBody>
      </p:sp>
      <p:sp>
        <p:nvSpPr>
          <p:cNvPr id="3" name="Content Placeholder 2">
            <a:extLst>
              <a:ext uri="{FF2B5EF4-FFF2-40B4-BE49-F238E27FC236}">
                <a16:creationId xmlns:a16="http://schemas.microsoft.com/office/drawing/2014/main" id="{96EC961B-8519-4391-AF7F-12D515D29B2E}"/>
              </a:ext>
            </a:extLst>
          </p:cNvPr>
          <p:cNvSpPr>
            <a:spLocks noGrp="1"/>
          </p:cNvSpPr>
          <p:nvPr>
            <p:ph idx="1"/>
          </p:nvPr>
        </p:nvSpPr>
        <p:spPr>
          <a:xfrm>
            <a:off x="609600" y="1417638"/>
            <a:ext cx="8229600" cy="4938712"/>
          </a:xfrm>
        </p:spPr>
        <p:txBody>
          <a:bodyPr>
            <a:normAutofit fontScale="92500" lnSpcReduction="20000"/>
          </a:bodyPr>
          <a:lstStyle/>
          <a:p>
            <a:r>
              <a:rPr lang="en-US" dirty="0"/>
              <a:t>July 29, 2020 – </a:t>
            </a:r>
            <a:r>
              <a:rPr lang="en-US" dirty="0">
                <a:hlinkClick r:id="rId2"/>
              </a:rPr>
              <a:t>Health and Safety Critical Area of Operation #5</a:t>
            </a:r>
            <a:r>
              <a:rPr lang="en-US" dirty="0"/>
              <a:t>  </a:t>
            </a:r>
          </a:p>
          <a:p>
            <a:r>
              <a:rPr lang="en-US" dirty="0"/>
              <a:t>August 1, 2020 – </a:t>
            </a:r>
            <a:r>
              <a:rPr lang="en-US" dirty="0">
                <a:hlinkClick r:id="rId2"/>
              </a:rPr>
              <a:t>CDC Revises Standards</a:t>
            </a:r>
            <a:endParaRPr lang="en-US" dirty="0"/>
          </a:p>
          <a:p>
            <a:r>
              <a:rPr lang="en-US" dirty="0"/>
              <a:t>August 3, 2020 – </a:t>
            </a:r>
            <a:r>
              <a:rPr lang="en-US" dirty="0">
                <a:hlinkClick r:id="rId2"/>
              </a:rPr>
              <a:t>Health and Safety Critical Area of Operation #5 and Critical Area of Operation #3”</a:t>
            </a:r>
            <a:r>
              <a:rPr lang="en-US" dirty="0"/>
              <a:t> </a:t>
            </a:r>
          </a:p>
          <a:p>
            <a:r>
              <a:rPr lang="en-US" dirty="0"/>
              <a:t>August 3, 2020 -  Reopening Attestation</a:t>
            </a:r>
          </a:p>
          <a:p>
            <a:pPr lvl="1"/>
            <a:r>
              <a:rPr lang="en-US" dirty="0">
                <a:hlinkClick r:id="rId2"/>
              </a:rPr>
              <a:t>Attestation for Reopening of Schools</a:t>
            </a:r>
            <a:endParaRPr lang="en-US" dirty="0"/>
          </a:p>
          <a:p>
            <a:pPr lvl="1"/>
            <a:r>
              <a:rPr lang="en-US" dirty="0">
                <a:hlinkClick r:id="rId2"/>
              </a:rPr>
              <a:t>Checklist</a:t>
            </a:r>
            <a:r>
              <a:rPr lang="en-US" dirty="0"/>
              <a:t> (PDF)</a:t>
            </a:r>
          </a:p>
          <a:p>
            <a:r>
              <a:rPr lang="en-US" dirty="0"/>
              <a:t>August 7 – New </a:t>
            </a:r>
            <a:r>
              <a:rPr lang="en-US" dirty="0">
                <a:hlinkClick r:id="rId2"/>
              </a:rPr>
              <a:t>NJDOE FAQs</a:t>
            </a:r>
            <a:r>
              <a:rPr lang="en-US" dirty="0"/>
              <a:t>, </a:t>
            </a:r>
            <a:r>
              <a:rPr lang="en-US" dirty="0">
                <a:hlinkClick r:id="rId2"/>
              </a:rPr>
              <a:t>ELL Guidance</a:t>
            </a:r>
            <a:r>
              <a:rPr lang="en-US" dirty="0"/>
              <a:t>, </a:t>
            </a:r>
            <a:r>
              <a:rPr lang="en-US" dirty="0">
                <a:hlinkClick r:id="rId2"/>
              </a:rPr>
              <a:t>Meal Service Guidance</a:t>
            </a:r>
            <a:endParaRPr lang="en-US" dirty="0"/>
          </a:p>
        </p:txBody>
      </p:sp>
      <p:sp>
        <p:nvSpPr>
          <p:cNvPr id="4" name="Slide Number Placeholder 3">
            <a:extLst>
              <a:ext uri="{FF2B5EF4-FFF2-40B4-BE49-F238E27FC236}">
                <a16:creationId xmlns:a16="http://schemas.microsoft.com/office/drawing/2014/main" id="{5A94EC9A-4C61-4A07-ABB0-785BBD1225F7}"/>
              </a:ext>
            </a:extLst>
          </p:cNvPr>
          <p:cNvSpPr>
            <a:spLocks noGrp="1"/>
          </p:cNvSpPr>
          <p:nvPr>
            <p:ph type="sldNum" sz="quarter" idx="12"/>
          </p:nvPr>
        </p:nvSpPr>
        <p:spPr/>
        <p:txBody>
          <a:bodyPr/>
          <a:lstStyle/>
          <a:p>
            <a:pPr>
              <a:defRPr/>
            </a:pPr>
            <a:fld id="{E443D2D3-79D4-425E-A51E-1C8F275C5E7B}" type="slidenum">
              <a:rPr lang="en-US" smtClean="0"/>
              <a:pPr>
                <a:defRPr/>
              </a:pPr>
              <a:t>14</a:t>
            </a:fld>
            <a:endParaRPr lang="en-US" dirty="0"/>
          </a:p>
        </p:txBody>
      </p:sp>
    </p:spTree>
    <p:extLst>
      <p:ext uri="{BB962C8B-B14F-4D97-AF65-F5344CB8AC3E}">
        <p14:creationId xmlns:p14="http://schemas.microsoft.com/office/powerpoint/2010/main" val="3812309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6DBC-0E68-4705-AFD9-D78B70566499}"/>
              </a:ext>
            </a:extLst>
          </p:cNvPr>
          <p:cNvSpPr>
            <a:spLocks noGrp="1"/>
          </p:cNvSpPr>
          <p:nvPr>
            <p:ph type="title"/>
          </p:nvPr>
        </p:nvSpPr>
        <p:spPr/>
        <p:txBody>
          <a:bodyPr/>
          <a:lstStyle/>
          <a:p>
            <a:r>
              <a:rPr lang="en-US" dirty="0"/>
              <a:t>Evolving Requirements</a:t>
            </a:r>
          </a:p>
        </p:txBody>
      </p:sp>
      <p:sp>
        <p:nvSpPr>
          <p:cNvPr id="3" name="Content Placeholder 2">
            <a:extLst>
              <a:ext uri="{FF2B5EF4-FFF2-40B4-BE49-F238E27FC236}">
                <a16:creationId xmlns:a16="http://schemas.microsoft.com/office/drawing/2014/main" id="{ECFA0ACD-6069-400F-9DAE-FD42C36920AA}"/>
              </a:ext>
            </a:extLst>
          </p:cNvPr>
          <p:cNvSpPr>
            <a:spLocks noGrp="1"/>
          </p:cNvSpPr>
          <p:nvPr>
            <p:ph idx="1"/>
          </p:nvPr>
        </p:nvSpPr>
        <p:spPr/>
        <p:txBody>
          <a:bodyPr>
            <a:normAutofit/>
          </a:bodyPr>
          <a:lstStyle/>
          <a:p>
            <a:r>
              <a:rPr lang="en-US" sz="2800" dirty="0"/>
              <a:t>August 13 – Governor signs </a:t>
            </a:r>
            <a:r>
              <a:rPr lang="en-US" sz="2800" dirty="0">
                <a:hlinkClick r:id="rId2"/>
              </a:rPr>
              <a:t>Executive Order 175</a:t>
            </a:r>
            <a:r>
              <a:rPr lang="en-US" sz="2800" dirty="0"/>
              <a:t> which provides new options for school districts for remote instruction only if district unable to meet required health standards</a:t>
            </a:r>
          </a:p>
          <a:p>
            <a:r>
              <a:rPr lang="en-US" sz="2800" dirty="0"/>
              <a:t>August 13 – NJ DOH Releases </a:t>
            </a:r>
            <a:r>
              <a:rPr lang="en-US" sz="2800" dirty="0">
                <a:hlinkClick r:id="rId2"/>
              </a:rPr>
              <a:t>COVID-19 Public Health Recommendations</a:t>
            </a:r>
            <a:r>
              <a:rPr lang="en-US" sz="2800" dirty="0"/>
              <a:t> for Local Health Departments for K-12 Schools</a:t>
            </a:r>
          </a:p>
        </p:txBody>
      </p:sp>
      <p:sp>
        <p:nvSpPr>
          <p:cNvPr id="4" name="Slide Number Placeholder 3">
            <a:extLst>
              <a:ext uri="{FF2B5EF4-FFF2-40B4-BE49-F238E27FC236}">
                <a16:creationId xmlns:a16="http://schemas.microsoft.com/office/drawing/2014/main" id="{29C7B825-1ED9-44B0-BD5C-8C79A4C193F5}"/>
              </a:ext>
            </a:extLst>
          </p:cNvPr>
          <p:cNvSpPr>
            <a:spLocks noGrp="1"/>
          </p:cNvSpPr>
          <p:nvPr>
            <p:ph type="sldNum" sz="quarter" idx="12"/>
          </p:nvPr>
        </p:nvSpPr>
        <p:spPr/>
        <p:txBody>
          <a:bodyPr/>
          <a:lstStyle/>
          <a:p>
            <a:pPr>
              <a:defRPr/>
            </a:pPr>
            <a:fld id="{E443D2D3-79D4-425E-A51E-1C8F275C5E7B}" type="slidenum">
              <a:rPr lang="en-US" smtClean="0"/>
              <a:pPr>
                <a:defRPr/>
              </a:pPr>
              <a:t>15</a:t>
            </a:fld>
            <a:endParaRPr lang="en-US" dirty="0"/>
          </a:p>
        </p:txBody>
      </p:sp>
    </p:spTree>
    <p:extLst>
      <p:ext uri="{BB962C8B-B14F-4D97-AF65-F5344CB8AC3E}">
        <p14:creationId xmlns:p14="http://schemas.microsoft.com/office/powerpoint/2010/main" val="172177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2"/>
          <p:cNvSpPr txBox="1">
            <a:spLocks noGrp="1"/>
          </p:cNvSpPr>
          <p:nvPr>
            <p:ph type="title"/>
          </p:nvPr>
        </p:nvSpPr>
        <p:spPr>
          <a:xfrm>
            <a:off x="318231" y="657583"/>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dirty="0">
                <a:solidFill>
                  <a:schemeClr val="dk2"/>
                </a:solidFill>
                <a:latin typeface="Calibri"/>
                <a:ea typeface="Calibri"/>
                <a:cs typeface="Calibri"/>
                <a:sym typeface="Calibri"/>
              </a:rPr>
              <a:t>Executive Order No. 175 - August 13, 2020</a:t>
            </a:r>
            <a:endParaRPr sz="4600" b="1" dirty="0">
              <a:latin typeface="Calibri"/>
              <a:ea typeface="Calibri"/>
              <a:cs typeface="Calibri"/>
              <a:sym typeface="Calibri"/>
            </a:endParaRPr>
          </a:p>
        </p:txBody>
      </p:sp>
      <p:sp>
        <p:nvSpPr>
          <p:cNvPr id="166" name="Google Shape;166;p32"/>
          <p:cNvSpPr txBox="1">
            <a:spLocks noGrp="1"/>
          </p:cNvSpPr>
          <p:nvPr>
            <p:ph type="body" idx="1"/>
          </p:nvPr>
        </p:nvSpPr>
        <p:spPr>
          <a:xfrm>
            <a:off x="311700" y="1682349"/>
            <a:ext cx="8520600" cy="4231717"/>
          </a:xfrm>
          <a:prstGeom prst="rect">
            <a:avLst/>
          </a:prstGeom>
        </p:spPr>
        <p:txBody>
          <a:bodyPr spcFirstLastPara="1" vert="horz" wrap="square" lIns="91425" tIns="91425" rIns="91425" bIns="91425" rtlCol="0" anchor="t" anchorCtr="0">
            <a:noAutofit/>
          </a:bodyPr>
          <a:lstStyle/>
          <a:p>
            <a:pPr indent="-400050">
              <a:buSzPts val="2700"/>
              <a:buFont typeface="Calibri"/>
              <a:buChar char="●"/>
            </a:pPr>
            <a:r>
              <a:rPr lang="en-US" sz="2700" dirty="0">
                <a:latin typeface="Calibri"/>
                <a:ea typeface="Calibri"/>
                <a:cs typeface="Calibri"/>
                <a:sym typeface="Calibri"/>
              </a:rPr>
              <a:t>School districts shall resume partial or full-time in-person instruction during the fall of school year 2020-2021. </a:t>
            </a:r>
          </a:p>
          <a:p>
            <a:pPr indent="-400050">
              <a:buSzPts val="2700"/>
              <a:buFont typeface="Calibri"/>
              <a:buChar char="●"/>
            </a:pPr>
            <a:r>
              <a:rPr lang="en" sz="2700" dirty="0">
                <a:latin typeface="Calibri"/>
                <a:ea typeface="Calibri"/>
                <a:cs typeface="Calibri"/>
                <a:sym typeface="Calibri"/>
              </a:rPr>
              <a:t>School districts shall submit a reopening plan to DOE at least 30 days before the first day of school. Previously submitted plans meet this requirement. </a:t>
            </a:r>
            <a:endParaRPr sz="2700" dirty="0">
              <a:latin typeface="Calibri"/>
              <a:ea typeface="Calibri"/>
              <a:cs typeface="Calibri"/>
              <a:sym typeface="Calibri"/>
            </a:endParaRPr>
          </a:p>
          <a:p>
            <a:pPr indent="-400050">
              <a:buSzPts val="2700"/>
              <a:buFont typeface="Calibri"/>
              <a:buChar char="●"/>
            </a:pPr>
            <a:r>
              <a:rPr lang="en" sz="2700" dirty="0">
                <a:latin typeface="Calibri"/>
                <a:ea typeface="Calibri"/>
                <a:cs typeface="Calibri"/>
                <a:sym typeface="Calibri"/>
              </a:rPr>
              <a:t>Additionally, seven (7) days prior to the first day of school, the CSA must certify to DOE that the district has policies and procedures in place to meet the minimum health and safety standards. </a:t>
            </a:r>
            <a:endParaRPr sz="2700" dirty="0">
              <a:latin typeface="Calibri"/>
              <a:ea typeface="Calibri"/>
              <a:cs typeface="Calibri"/>
              <a:sym typeface="Calibri"/>
            </a:endParaRPr>
          </a:p>
          <a:p>
            <a:pPr indent="0">
              <a:spcBef>
                <a:spcPts val="1600"/>
              </a:spcBef>
              <a:spcAft>
                <a:spcPts val="1600"/>
              </a:spcAft>
              <a:buNone/>
            </a:pPr>
            <a:endParaRPr sz="2800" dirty="0">
              <a:latin typeface="Calibri"/>
              <a:ea typeface="Calibri"/>
              <a:cs typeface="Calibri"/>
              <a:sym typeface="Calibri"/>
            </a:endParaRPr>
          </a:p>
        </p:txBody>
      </p:sp>
      <p:sp>
        <p:nvSpPr>
          <p:cNvPr id="167" name="Google Shape;167;p32"/>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16</a:t>
            </a:fld>
            <a:endParaRPr/>
          </a:p>
        </p:txBody>
      </p:sp>
    </p:spTree>
    <p:extLst>
      <p:ext uri="{BB962C8B-B14F-4D97-AF65-F5344CB8AC3E}">
        <p14:creationId xmlns:p14="http://schemas.microsoft.com/office/powerpoint/2010/main" val="191209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3"/>
          <p:cNvSpPr txBox="1">
            <a:spLocks noGrp="1"/>
          </p:cNvSpPr>
          <p:nvPr>
            <p:ph type="title"/>
          </p:nvPr>
        </p:nvSpPr>
        <p:spPr>
          <a:xfrm>
            <a:off x="311700" y="533400"/>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dirty="0">
                <a:solidFill>
                  <a:schemeClr val="dk2"/>
                </a:solidFill>
                <a:latin typeface="Calibri"/>
                <a:ea typeface="Calibri"/>
                <a:cs typeface="Calibri"/>
                <a:sym typeface="Calibri"/>
              </a:rPr>
              <a:t>Executive Order No. 175 - August 13, 2020</a:t>
            </a:r>
            <a:endParaRPr sz="4600" b="1" dirty="0">
              <a:latin typeface="Calibri"/>
              <a:ea typeface="Calibri"/>
              <a:cs typeface="Calibri"/>
              <a:sym typeface="Calibri"/>
            </a:endParaRPr>
          </a:p>
        </p:txBody>
      </p:sp>
      <p:sp>
        <p:nvSpPr>
          <p:cNvPr id="173" name="Google Shape;173;p33"/>
          <p:cNvSpPr txBox="1">
            <a:spLocks noGrp="1"/>
          </p:cNvSpPr>
          <p:nvPr>
            <p:ph type="body" idx="1"/>
          </p:nvPr>
        </p:nvSpPr>
        <p:spPr>
          <a:xfrm>
            <a:off x="311700" y="1682350"/>
            <a:ext cx="8520600" cy="3900600"/>
          </a:xfrm>
          <a:prstGeom prst="rect">
            <a:avLst/>
          </a:prstGeom>
        </p:spPr>
        <p:txBody>
          <a:bodyPr spcFirstLastPara="1" vert="horz" wrap="square" lIns="91425" tIns="91425" rIns="91425" bIns="91425" rtlCol="0" anchor="t" anchorCtr="0">
            <a:noAutofit/>
          </a:bodyPr>
          <a:lstStyle/>
          <a:p>
            <a:pPr indent="-400050">
              <a:buSzPts val="2700"/>
              <a:buFont typeface="Calibri"/>
              <a:buChar char="●"/>
            </a:pPr>
            <a:r>
              <a:rPr lang="en" sz="2700" dirty="0">
                <a:latin typeface="Calibri"/>
                <a:ea typeface="Calibri"/>
                <a:cs typeface="Calibri"/>
                <a:sym typeface="Calibri"/>
              </a:rPr>
              <a:t>School districts and nonpublic schools which reopen for full or part-time in-person instruction must meet the health and safety standards delineated in the DOE’s “Checklist for Re-Opening of School 2020-2021” </a:t>
            </a:r>
          </a:p>
          <a:p>
            <a:pPr indent="-400050">
              <a:buSzPts val="2700"/>
              <a:buFont typeface="Calibri"/>
              <a:buChar char="●"/>
            </a:pPr>
            <a:r>
              <a:rPr lang="en-US" sz="2700" dirty="0">
                <a:latin typeface="Calibri"/>
                <a:ea typeface="Calibri"/>
                <a:cs typeface="Calibri"/>
                <a:sym typeface="Calibri"/>
              </a:rPr>
              <a:t>School districts and nonpublic schools that are or become unable to satisfy the health and safety requirements for in-person instruction, may provide full-time remote instruction to all students pursuant to N.J.S.A. 18A:7F-9. </a:t>
            </a:r>
          </a:p>
          <a:p>
            <a:pPr indent="-400050">
              <a:buSzPts val="2700"/>
              <a:buFont typeface="Calibri"/>
              <a:buChar char="●"/>
            </a:pPr>
            <a:endParaRPr sz="2700" dirty="0">
              <a:latin typeface="Calibri"/>
              <a:ea typeface="Calibri"/>
              <a:cs typeface="Calibri"/>
              <a:sym typeface="Calibri"/>
            </a:endParaRPr>
          </a:p>
        </p:txBody>
      </p:sp>
      <p:sp>
        <p:nvSpPr>
          <p:cNvPr id="174" name="Google Shape;174;p33"/>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17</a:t>
            </a:fld>
            <a:endParaRPr/>
          </a:p>
        </p:txBody>
      </p:sp>
    </p:spTree>
    <p:extLst>
      <p:ext uri="{BB962C8B-B14F-4D97-AF65-F5344CB8AC3E}">
        <p14:creationId xmlns:p14="http://schemas.microsoft.com/office/powerpoint/2010/main" val="329984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3"/>
          <p:cNvSpPr txBox="1">
            <a:spLocks noGrp="1"/>
          </p:cNvSpPr>
          <p:nvPr>
            <p:ph type="title"/>
          </p:nvPr>
        </p:nvSpPr>
        <p:spPr>
          <a:xfrm>
            <a:off x="333471" y="657583"/>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dirty="0">
                <a:solidFill>
                  <a:schemeClr val="dk2"/>
                </a:solidFill>
                <a:latin typeface="Calibri"/>
                <a:ea typeface="Calibri"/>
                <a:cs typeface="Calibri"/>
                <a:sym typeface="Calibri"/>
              </a:rPr>
              <a:t>Executive Order No. 175 - August 13, 2020</a:t>
            </a:r>
            <a:endParaRPr sz="4600" b="1" dirty="0">
              <a:latin typeface="Calibri"/>
              <a:ea typeface="Calibri"/>
              <a:cs typeface="Calibri"/>
              <a:sym typeface="Calibri"/>
            </a:endParaRPr>
          </a:p>
        </p:txBody>
      </p:sp>
      <p:sp>
        <p:nvSpPr>
          <p:cNvPr id="243" name="Google Shape;243;p43"/>
          <p:cNvSpPr txBox="1">
            <a:spLocks noGrp="1"/>
          </p:cNvSpPr>
          <p:nvPr>
            <p:ph type="body" idx="1"/>
          </p:nvPr>
        </p:nvSpPr>
        <p:spPr>
          <a:xfrm>
            <a:off x="311700" y="1682350"/>
            <a:ext cx="8520600" cy="4489850"/>
          </a:xfrm>
          <a:prstGeom prst="rect">
            <a:avLst/>
          </a:prstGeom>
        </p:spPr>
        <p:txBody>
          <a:bodyPr spcFirstLastPara="1" vert="horz" wrap="square" lIns="91425" tIns="91425" rIns="91425" bIns="91425" rtlCol="0" anchor="t" anchorCtr="0">
            <a:noAutofit/>
          </a:bodyPr>
          <a:lstStyle/>
          <a:p>
            <a:pPr marL="400050">
              <a:buSzPts val="2700"/>
            </a:pPr>
            <a:r>
              <a:rPr lang="en" sz="2000" dirty="0">
                <a:latin typeface="Calibri"/>
                <a:ea typeface="Calibri"/>
                <a:cs typeface="Calibri"/>
                <a:sym typeface="Calibri"/>
              </a:rPr>
              <a:t>School districts that determine that they cannot provide in-person instruction must submit documentation to the DOE, at a minimum one week prior to the school district’s first day of school, that identifies: </a:t>
            </a:r>
          </a:p>
          <a:p>
            <a:pPr lvl="1" indent="-400050">
              <a:spcBef>
                <a:spcPts val="0"/>
              </a:spcBef>
              <a:buSzPts val="2700"/>
              <a:buFont typeface="Arial" panose="020B0604020202020204" pitchFamily="34" charset="0"/>
              <a:buChar char="•"/>
            </a:pPr>
            <a:r>
              <a:rPr lang="en-US" sz="2000" dirty="0">
                <a:latin typeface="Calibri"/>
                <a:ea typeface="Calibri"/>
                <a:cs typeface="Calibri"/>
                <a:sym typeface="Calibri"/>
              </a:rPr>
              <a:t>The school building(s) or grade level(s) within the district that will provide full-time remote instruction; </a:t>
            </a:r>
          </a:p>
          <a:p>
            <a:pPr lvl="1" indent="-400050">
              <a:spcBef>
                <a:spcPts val="0"/>
              </a:spcBef>
              <a:buSzPts val="2700"/>
              <a:buFont typeface="Arial" panose="020B0604020202020204" pitchFamily="34" charset="0"/>
              <a:buChar char="•"/>
            </a:pPr>
            <a:r>
              <a:rPr lang="en-US" sz="2000" dirty="0">
                <a:latin typeface="Calibri"/>
                <a:ea typeface="Calibri"/>
                <a:cs typeface="Calibri"/>
                <a:sym typeface="Calibri"/>
              </a:rPr>
              <a:t>The specific health and safety standard(s) that the school is unable to satisfy; </a:t>
            </a:r>
          </a:p>
          <a:p>
            <a:pPr lvl="1" indent="-400050">
              <a:spcBef>
                <a:spcPts val="0"/>
              </a:spcBef>
              <a:buSzPts val="2700"/>
              <a:buFont typeface="Arial" panose="020B0604020202020204" pitchFamily="34" charset="0"/>
              <a:buChar char="•"/>
            </a:pPr>
            <a:r>
              <a:rPr lang="en-US" sz="2000" dirty="0">
                <a:latin typeface="Calibri"/>
                <a:ea typeface="Calibri"/>
                <a:cs typeface="Calibri"/>
                <a:sym typeface="Calibri"/>
              </a:rPr>
              <a:t>The school’s anticipated efforts to satisfy the identified health and safety standard(s); and </a:t>
            </a:r>
          </a:p>
          <a:p>
            <a:pPr lvl="1" indent="-400050">
              <a:spcBef>
                <a:spcPts val="0"/>
              </a:spcBef>
              <a:buSzPts val="2700"/>
              <a:buFont typeface="Arial" panose="020B0604020202020204" pitchFamily="34" charset="0"/>
              <a:buChar char="•"/>
            </a:pPr>
            <a:r>
              <a:rPr lang="en-US" sz="2000" dirty="0">
                <a:latin typeface="Calibri"/>
                <a:ea typeface="Calibri"/>
                <a:cs typeface="Calibri"/>
                <a:sym typeface="Calibri"/>
              </a:rPr>
              <a:t>A date by which the school anticipates the resumption of in-person instruction. </a:t>
            </a:r>
          </a:p>
          <a:p>
            <a:pPr marL="514350" indent="-457200">
              <a:buSzPts val="2700"/>
              <a:buFont typeface="Arial" panose="020B0604020202020204" pitchFamily="34" charset="0"/>
              <a:buChar char="•"/>
            </a:pPr>
            <a:endParaRPr sz="2700" dirty="0">
              <a:latin typeface="Calibri"/>
              <a:ea typeface="Calibri"/>
              <a:cs typeface="Calibri"/>
              <a:sym typeface="Calibri"/>
            </a:endParaRPr>
          </a:p>
          <a:p>
            <a:pPr indent="0">
              <a:spcBef>
                <a:spcPts val="1600"/>
              </a:spcBef>
              <a:spcAft>
                <a:spcPts val="1600"/>
              </a:spcAft>
              <a:buNone/>
            </a:pPr>
            <a:endParaRPr sz="2800" dirty="0">
              <a:latin typeface="Calibri"/>
              <a:ea typeface="Calibri"/>
              <a:cs typeface="Calibri"/>
              <a:sym typeface="Calibri"/>
            </a:endParaRPr>
          </a:p>
        </p:txBody>
      </p:sp>
      <p:sp>
        <p:nvSpPr>
          <p:cNvPr id="244" name="Google Shape;244;p43"/>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18</a:t>
            </a:fld>
            <a:endParaRPr/>
          </a:p>
        </p:txBody>
      </p:sp>
    </p:spTree>
    <p:extLst>
      <p:ext uri="{BB962C8B-B14F-4D97-AF65-F5344CB8AC3E}">
        <p14:creationId xmlns:p14="http://schemas.microsoft.com/office/powerpoint/2010/main" val="2599357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5"/>
          <p:cNvSpPr txBox="1">
            <a:spLocks noGrp="1"/>
          </p:cNvSpPr>
          <p:nvPr>
            <p:ph type="title"/>
          </p:nvPr>
        </p:nvSpPr>
        <p:spPr>
          <a:xfrm>
            <a:off x="311700" y="1066525"/>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a:solidFill>
                  <a:schemeClr val="dk2"/>
                </a:solidFill>
                <a:latin typeface="Calibri"/>
                <a:ea typeface="Calibri"/>
                <a:cs typeface="Calibri"/>
                <a:sym typeface="Calibri"/>
              </a:rPr>
              <a:t>Executive Order No. 175 - August 13, 2020</a:t>
            </a:r>
            <a:endParaRPr sz="4600" b="1">
              <a:latin typeface="Calibri"/>
              <a:ea typeface="Calibri"/>
              <a:cs typeface="Calibri"/>
              <a:sym typeface="Calibri"/>
            </a:endParaRPr>
          </a:p>
        </p:txBody>
      </p:sp>
      <p:sp>
        <p:nvSpPr>
          <p:cNvPr id="257" name="Google Shape;257;p45"/>
          <p:cNvSpPr txBox="1">
            <a:spLocks noGrp="1"/>
          </p:cNvSpPr>
          <p:nvPr>
            <p:ph type="body" idx="1"/>
          </p:nvPr>
        </p:nvSpPr>
        <p:spPr>
          <a:xfrm>
            <a:off x="311700" y="1682350"/>
            <a:ext cx="8520600" cy="3900600"/>
          </a:xfrm>
          <a:prstGeom prst="rect">
            <a:avLst/>
          </a:prstGeom>
        </p:spPr>
        <p:txBody>
          <a:bodyPr spcFirstLastPara="1" vert="horz" wrap="square" lIns="91425" tIns="91425" rIns="91425" bIns="91425" rtlCol="0" anchor="t" anchorCtr="0">
            <a:noAutofit/>
          </a:bodyPr>
          <a:lstStyle/>
          <a:p>
            <a:pPr indent="0">
              <a:buNone/>
            </a:pPr>
            <a:endParaRPr sz="2700" dirty="0">
              <a:latin typeface="Calibri"/>
              <a:ea typeface="Calibri"/>
              <a:cs typeface="Calibri"/>
              <a:sym typeface="Calibri"/>
            </a:endParaRPr>
          </a:p>
          <a:p>
            <a:pPr indent="-400050">
              <a:spcBef>
                <a:spcPts val="1600"/>
              </a:spcBef>
              <a:buSzPts val="2700"/>
              <a:buFont typeface="Calibri"/>
              <a:buChar char="●"/>
            </a:pPr>
            <a:r>
              <a:rPr lang="en" sz="2700" dirty="0">
                <a:latin typeface="Calibri"/>
                <a:ea typeface="Calibri"/>
                <a:cs typeface="Calibri"/>
                <a:sym typeface="Calibri"/>
              </a:rPr>
              <a:t>The DOE, by way of executive county superintendents, shall request periodic updates from the CSA of a school district offering only remote instruction to demonstrate that the school district is actively engaged in good-faith efforts towards the resumption of in-person instruction. </a:t>
            </a:r>
            <a:endParaRPr sz="2700" dirty="0">
              <a:latin typeface="Calibri"/>
              <a:ea typeface="Calibri"/>
              <a:cs typeface="Calibri"/>
              <a:sym typeface="Calibri"/>
            </a:endParaRPr>
          </a:p>
          <a:p>
            <a:pPr marL="0" indent="0">
              <a:spcBef>
                <a:spcPts val="1600"/>
              </a:spcBef>
              <a:spcAft>
                <a:spcPts val="1600"/>
              </a:spcAft>
              <a:buNone/>
            </a:pPr>
            <a:endParaRPr sz="2800" dirty="0">
              <a:latin typeface="Calibri"/>
              <a:ea typeface="Calibri"/>
              <a:cs typeface="Calibri"/>
              <a:sym typeface="Calibri"/>
            </a:endParaRPr>
          </a:p>
        </p:txBody>
      </p:sp>
      <p:sp>
        <p:nvSpPr>
          <p:cNvPr id="258" name="Google Shape;258;p45"/>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19</a:t>
            </a:fld>
            <a:endParaRPr/>
          </a:p>
        </p:txBody>
      </p:sp>
    </p:spTree>
    <p:extLst>
      <p:ext uri="{BB962C8B-B14F-4D97-AF65-F5344CB8AC3E}">
        <p14:creationId xmlns:p14="http://schemas.microsoft.com/office/powerpoint/2010/main" val="284989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DFCA-AB35-4C3D-89B6-FA77E46646D3}"/>
              </a:ext>
            </a:extLst>
          </p:cNvPr>
          <p:cNvSpPr>
            <a:spLocks noGrp="1"/>
          </p:cNvSpPr>
          <p:nvPr>
            <p:ph type="title"/>
          </p:nvPr>
        </p:nvSpPr>
        <p:spPr/>
        <p:txBody>
          <a:bodyPr/>
          <a:lstStyle/>
          <a:p>
            <a:r>
              <a:rPr lang="en-US" dirty="0"/>
              <a:t>Presenters</a:t>
            </a:r>
          </a:p>
        </p:txBody>
      </p:sp>
      <p:sp>
        <p:nvSpPr>
          <p:cNvPr id="3" name="Content Placeholder 2">
            <a:extLst>
              <a:ext uri="{FF2B5EF4-FFF2-40B4-BE49-F238E27FC236}">
                <a16:creationId xmlns:a16="http://schemas.microsoft.com/office/drawing/2014/main" id="{D2AC526D-48C1-4EA4-971D-7CADE7CD02C8}"/>
              </a:ext>
            </a:extLst>
          </p:cNvPr>
          <p:cNvSpPr>
            <a:spLocks noGrp="1"/>
          </p:cNvSpPr>
          <p:nvPr>
            <p:ph idx="1"/>
          </p:nvPr>
        </p:nvSpPr>
        <p:spPr/>
        <p:txBody>
          <a:bodyPr/>
          <a:lstStyle/>
          <a:p>
            <a:r>
              <a:rPr lang="en-US" dirty="0"/>
              <a:t>Pat Wright, NJPSA Executive Director</a:t>
            </a:r>
          </a:p>
          <a:p>
            <a:r>
              <a:rPr lang="en-US" dirty="0"/>
              <a:t>Richard </a:t>
            </a:r>
            <a:r>
              <a:rPr lang="en-US" dirty="0" err="1"/>
              <a:t>Bozza</a:t>
            </a:r>
            <a:r>
              <a:rPr lang="en-US" dirty="0"/>
              <a:t>, NJASA Executive Director</a:t>
            </a:r>
          </a:p>
          <a:p>
            <a:r>
              <a:rPr lang="en-US" dirty="0"/>
              <a:t>David Nash, Esq., LEGAL ONE Director</a:t>
            </a:r>
          </a:p>
          <a:p>
            <a:r>
              <a:rPr lang="en-US" dirty="0"/>
              <a:t>Wayne </a:t>
            </a:r>
            <a:r>
              <a:rPr lang="en-US" dirty="0" err="1"/>
              <a:t>Yankus</a:t>
            </a:r>
            <a:r>
              <a:rPr lang="en-US" dirty="0"/>
              <a:t>, MD FAAP</a:t>
            </a:r>
          </a:p>
        </p:txBody>
      </p:sp>
      <p:sp>
        <p:nvSpPr>
          <p:cNvPr id="4" name="Slide Number Placeholder 3">
            <a:extLst>
              <a:ext uri="{FF2B5EF4-FFF2-40B4-BE49-F238E27FC236}">
                <a16:creationId xmlns:a16="http://schemas.microsoft.com/office/drawing/2014/main" id="{0D9AC4C0-64FB-4F86-98CA-9451839F1DA8}"/>
              </a:ext>
            </a:extLst>
          </p:cNvPr>
          <p:cNvSpPr>
            <a:spLocks noGrp="1"/>
          </p:cNvSpPr>
          <p:nvPr>
            <p:ph type="sldNum" sz="quarter" idx="12"/>
          </p:nvPr>
        </p:nvSpPr>
        <p:spPr/>
        <p:txBody>
          <a:bodyPr/>
          <a:lstStyle/>
          <a:p>
            <a:pPr>
              <a:defRPr/>
            </a:pPr>
            <a:fld id="{E443D2D3-79D4-425E-A51E-1C8F275C5E7B}" type="slidenum">
              <a:rPr lang="en-US" smtClean="0"/>
              <a:pPr>
                <a:defRPr/>
              </a:pPr>
              <a:t>2</a:t>
            </a:fld>
            <a:endParaRPr lang="en-US" dirty="0"/>
          </a:p>
        </p:txBody>
      </p:sp>
    </p:spTree>
    <p:extLst>
      <p:ext uri="{BB962C8B-B14F-4D97-AF65-F5344CB8AC3E}">
        <p14:creationId xmlns:p14="http://schemas.microsoft.com/office/powerpoint/2010/main" val="3845156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F8593-207C-4646-99B0-78C9AC42E662}"/>
              </a:ext>
            </a:extLst>
          </p:cNvPr>
          <p:cNvSpPr>
            <a:spLocks noGrp="1"/>
          </p:cNvSpPr>
          <p:nvPr>
            <p:ph type="title"/>
          </p:nvPr>
        </p:nvSpPr>
        <p:spPr/>
        <p:txBody>
          <a:bodyPr/>
          <a:lstStyle/>
          <a:p>
            <a:r>
              <a:rPr lang="en-US" dirty="0"/>
              <a:t>Key Elements of NJDOE Attestation</a:t>
            </a:r>
          </a:p>
        </p:txBody>
      </p:sp>
      <p:sp>
        <p:nvSpPr>
          <p:cNvPr id="3" name="Content Placeholder 2">
            <a:extLst>
              <a:ext uri="{FF2B5EF4-FFF2-40B4-BE49-F238E27FC236}">
                <a16:creationId xmlns:a16="http://schemas.microsoft.com/office/drawing/2014/main" id="{7EE64854-064F-424F-B719-2713544048F9}"/>
              </a:ext>
            </a:extLst>
          </p:cNvPr>
          <p:cNvSpPr>
            <a:spLocks noGrp="1"/>
          </p:cNvSpPr>
          <p:nvPr>
            <p:ph idx="1"/>
          </p:nvPr>
        </p:nvSpPr>
        <p:spPr>
          <a:xfrm>
            <a:off x="457200" y="1295400"/>
            <a:ext cx="8229600" cy="5060950"/>
          </a:xfrm>
        </p:spPr>
        <p:txBody>
          <a:bodyPr>
            <a:normAutofit lnSpcReduction="10000"/>
          </a:bodyPr>
          <a:lstStyle/>
          <a:p>
            <a:r>
              <a:rPr lang="en-US" sz="2600" b="0" i="0" dirty="0">
                <a:solidFill>
                  <a:srgbClr val="212529"/>
                </a:solidFill>
                <a:effectLst/>
              </a:rPr>
              <a:t>The plan to reopen its schools for the 2020-2021 school year includes the health and safety and leadership and planning measures identified as “Anticipated Minimum Standards” (minimum standards) in the Department of Education’s </a:t>
            </a:r>
            <a:r>
              <a:rPr lang="en-US" sz="2600" b="0" i="1" u="none" strike="noStrike" dirty="0">
                <a:solidFill>
                  <a:srgbClr val="0050E6"/>
                </a:solidFill>
                <a:effectLst/>
                <a:hlinkClick r:id="rId2"/>
              </a:rPr>
              <a:t>The Road Back, Restart and Recovery Plan for Education</a:t>
            </a:r>
            <a:r>
              <a:rPr lang="en-US" sz="2600" b="0" i="0" dirty="0">
                <a:solidFill>
                  <a:srgbClr val="212529"/>
                </a:solidFill>
                <a:effectLst/>
              </a:rPr>
              <a:t>.</a:t>
            </a:r>
          </a:p>
          <a:p>
            <a:r>
              <a:rPr lang="en-US" sz="2600" b="0" i="0" dirty="0">
                <a:solidFill>
                  <a:srgbClr val="212529"/>
                </a:solidFill>
                <a:effectLst/>
              </a:rPr>
              <a:t>The district/charter/Renaissance or APSSD </a:t>
            </a:r>
            <a:r>
              <a:rPr lang="en-US" sz="2600" b="1" i="1" dirty="0">
                <a:solidFill>
                  <a:srgbClr val="212529"/>
                </a:solidFill>
                <a:effectLst/>
              </a:rPr>
              <a:t>will implement those minimum standards with fidelity </a:t>
            </a:r>
            <a:r>
              <a:rPr lang="en-US" sz="2600" b="0" i="0" dirty="0">
                <a:solidFill>
                  <a:srgbClr val="212529"/>
                </a:solidFill>
                <a:effectLst/>
              </a:rPr>
              <a:t>and as outlined in the district’s reopening plan. </a:t>
            </a:r>
          </a:p>
          <a:p>
            <a:r>
              <a:rPr lang="en-US" sz="2600" b="0" i="0" dirty="0">
                <a:solidFill>
                  <a:srgbClr val="212529"/>
                </a:solidFill>
                <a:effectLst/>
              </a:rPr>
              <a:t>Signing attestation represents legal commitment to meeting standards</a:t>
            </a:r>
            <a:br>
              <a:rPr lang="en-US" dirty="0"/>
            </a:br>
            <a:endParaRPr lang="en-US" dirty="0"/>
          </a:p>
        </p:txBody>
      </p:sp>
      <p:sp>
        <p:nvSpPr>
          <p:cNvPr id="4" name="Slide Number Placeholder 3">
            <a:extLst>
              <a:ext uri="{FF2B5EF4-FFF2-40B4-BE49-F238E27FC236}">
                <a16:creationId xmlns:a16="http://schemas.microsoft.com/office/drawing/2014/main" id="{F2306818-DFD1-42A5-A9A1-076CDB16234D}"/>
              </a:ext>
            </a:extLst>
          </p:cNvPr>
          <p:cNvSpPr>
            <a:spLocks noGrp="1"/>
          </p:cNvSpPr>
          <p:nvPr>
            <p:ph type="sldNum" sz="quarter" idx="12"/>
          </p:nvPr>
        </p:nvSpPr>
        <p:spPr/>
        <p:txBody>
          <a:bodyPr/>
          <a:lstStyle/>
          <a:p>
            <a:pPr>
              <a:defRPr/>
            </a:pPr>
            <a:fld id="{E443D2D3-79D4-425E-A51E-1C8F275C5E7B}" type="slidenum">
              <a:rPr lang="en-US" smtClean="0"/>
              <a:pPr>
                <a:defRPr/>
              </a:pPr>
              <a:t>20</a:t>
            </a:fld>
            <a:endParaRPr lang="en-US" dirty="0"/>
          </a:p>
        </p:txBody>
      </p:sp>
    </p:spTree>
    <p:extLst>
      <p:ext uri="{BB962C8B-B14F-4D97-AF65-F5344CB8AC3E}">
        <p14:creationId xmlns:p14="http://schemas.microsoft.com/office/powerpoint/2010/main" val="1856072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7110-E7BC-4F55-9286-2740CBA0D229}"/>
              </a:ext>
            </a:extLst>
          </p:cNvPr>
          <p:cNvSpPr>
            <a:spLocks noGrp="1"/>
          </p:cNvSpPr>
          <p:nvPr>
            <p:ph type="title"/>
          </p:nvPr>
        </p:nvSpPr>
        <p:spPr/>
        <p:txBody>
          <a:bodyPr/>
          <a:lstStyle/>
          <a:p>
            <a:r>
              <a:rPr lang="en-US" dirty="0"/>
              <a:t>Attestation and Legal Liability</a:t>
            </a:r>
          </a:p>
        </p:txBody>
      </p:sp>
      <p:sp>
        <p:nvSpPr>
          <p:cNvPr id="3" name="Content Placeholder 2">
            <a:extLst>
              <a:ext uri="{FF2B5EF4-FFF2-40B4-BE49-F238E27FC236}">
                <a16:creationId xmlns:a16="http://schemas.microsoft.com/office/drawing/2014/main" id="{758635A6-9F83-4F2A-BE1E-FF2A1670F156}"/>
              </a:ext>
            </a:extLst>
          </p:cNvPr>
          <p:cNvSpPr>
            <a:spLocks noGrp="1"/>
          </p:cNvSpPr>
          <p:nvPr>
            <p:ph idx="1"/>
          </p:nvPr>
        </p:nvSpPr>
        <p:spPr/>
        <p:txBody>
          <a:bodyPr>
            <a:normAutofit fontScale="92500" lnSpcReduction="10000"/>
          </a:bodyPr>
          <a:lstStyle/>
          <a:p>
            <a:r>
              <a:rPr lang="en-US" dirty="0"/>
              <a:t>Extremely difficult to enforce compliance with new protocols by all students, staff, parents, visitors</a:t>
            </a:r>
          </a:p>
          <a:p>
            <a:r>
              <a:rPr lang="en-US" dirty="0"/>
              <a:t>Potential Claims</a:t>
            </a:r>
          </a:p>
          <a:p>
            <a:pPr lvl="1"/>
            <a:r>
              <a:rPr lang="en-US" dirty="0"/>
              <a:t>Workers Comp</a:t>
            </a:r>
          </a:p>
          <a:p>
            <a:pPr lvl="1"/>
            <a:r>
              <a:rPr lang="en-US" dirty="0"/>
              <a:t>ADA/LAD Claims for Failure to Accommodate</a:t>
            </a:r>
          </a:p>
          <a:p>
            <a:pPr lvl="1"/>
            <a:r>
              <a:rPr lang="en-US" dirty="0"/>
              <a:t>Failure to Implement IEP or 504 Plan</a:t>
            </a:r>
          </a:p>
          <a:p>
            <a:pPr lvl="1"/>
            <a:r>
              <a:rPr lang="en-US" dirty="0"/>
              <a:t>HIB</a:t>
            </a:r>
          </a:p>
          <a:p>
            <a:r>
              <a:rPr lang="en-US" dirty="0"/>
              <a:t>Pending legislation to provide immunity for schools</a:t>
            </a:r>
          </a:p>
        </p:txBody>
      </p:sp>
      <p:sp>
        <p:nvSpPr>
          <p:cNvPr id="4" name="Slide Number Placeholder 3">
            <a:extLst>
              <a:ext uri="{FF2B5EF4-FFF2-40B4-BE49-F238E27FC236}">
                <a16:creationId xmlns:a16="http://schemas.microsoft.com/office/drawing/2014/main" id="{573B01FE-83EC-4486-8CB7-D60EBE6A5736}"/>
              </a:ext>
            </a:extLst>
          </p:cNvPr>
          <p:cNvSpPr>
            <a:spLocks noGrp="1"/>
          </p:cNvSpPr>
          <p:nvPr>
            <p:ph type="sldNum" sz="quarter" idx="12"/>
          </p:nvPr>
        </p:nvSpPr>
        <p:spPr/>
        <p:txBody>
          <a:bodyPr/>
          <a:lstStyle/>
          <a:p>
            <a:pPr>
              <a:defRPr/>
            </a:pPr>
            <a:fld id="{E443D2D3-79D4-425E-A51E-1C8F275C5E7B}" type="slidenum">
              <a:rPr lang="en-US" smtClean="0"/>
              <a:pPr>
                <a:defRPr/>
              </a:pPr>
              <a:t>21</a:t>
            </a:fld>
            <a:endParaRPr lang="en-US" dirty="0"/>
          </a:p>
        </p:txBody>
      </p:sp>
    </p:spTree>
    <p:extLst>
      <p:ext uri="{BB962C8B-B14F-4D97-AF65-F5344CB8AC3E}">
        <p14:creationId xmlns:p14="http://schemas.microsoft.com/office/powerpoint/2010/main" val="2833756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67318-2CB1-492D-BA73-4AC5B7B2DBB5}"/>
              </a:ext>
            </a:extLst>
          </p:cNvPr>
          <p:cNvSpPr>
            <a:spLocks noGrp="1"/>
          </p:cNvSpPr>
          <p:nvPr>
            <p:ph type="title"/>
          </p:nvPr>
        </p:nvSpPr>
        <p:spPr/>
        <p:txBody>
          <a:bodyPr>
            <a:normAutofit/>
          </a:bodyPr>
          <a:lstStyle/>
          <a:p>
            <a:r>
              <a:rPr lang="en-US" dirty="0"/>
              <a:t>EO 175 Health/Safety Standards</a:t>
            </a:r>
          </a:p>
        </p:txBody>
      </p:sp>
      <p:sp>
        <p:nvSpPr>
          <p:cNvPr id="3" name="Content Placeholder 2">
            <a:extLst>
              <a:ext uri="{FF2B5EF4-FFF2-40B4-BE49-F238E27FC236}">
                <a16:creationId xmlns:a16="http://schemas.microsoft.com/office/drawing/2014/main" id="{BE822CA1-7D80-48FA-8851-BAA8FE14C739}"/>
              </a:ext>
            </a:extLst>
          </p:cNvPr>
          <p:cNvSpPr>
            <a:spLocks noGrp="1"/>
          </p:cNvSpPr>
          <p:nvPr>
            <p:ph idx="1"/>
          </p:nvPr>
        </p:nvSpPr>
        <p:spPr/>
        <p:txBody>
          <a:bodyPr>
            <a:normAutofit fontScale="70000" lnSpcReduction="20000"/>
          </a:bodyPr>
          <a:lstStyle/>
          <a:p>
            <a:r>
              <a:rPr lang="en-US" dirty="0"/>
              <a:t>Social Distancing</a:t>
            </a:r>
          </a:p>
          <a:p>
            <a:r>
              <a:rPr lang="en-US" dirty="0"/>
              <a:t>Face Coverings</a:t>
            </a:r>
          </a:p>
          <a:p>
            <a:r>
              <a:rPr lang="en-US" dirty="0"/>
              <a:t>Cleaning/Sanitizing</a:t>
            </a:r>
          </a:p>
          <a:p>
            <a:r>
              <a:rPr lang="en-US" dirty="0"/>
              <a:t>Hand washing</a:t>
            </a:r>
          </a:p>
          <a:p>
            <a:r>
              <a:rPr lang="en-US" dirty="0"/>
              <a:t>Busing</a:t>
            </a:r>
          </a:p>
          <a:p>
            <a:r>
              <a:rPr lang="en-US" dirty="0"/>
              <a:t>Health Screenings</a:t>
            </a:r>
          </a:p>
          <a:p>
            <a:r>
              <a:rPr lang="en-US" dirty="0"/>
              <a:t>Music, choir protocols</a:t>
            </a:r>
          </a:p>
          <a:p>
            <a:r>
              <a:rPr lang="en-US" dirty="0"/>
              <a:t>Plans for addressing those with symptoms</a:t>
            </a:r>
          </a:p>
          <a:p>
            <a:r>
              <a:rPr lang="en-US" dirty="0"/>
              <a:t>Plans for addressing those who test positive</a:t>
            </a:r>
          </a:p>
          <a:p>
            <a:r>
              <a:rPr lang="en-US" dirty="0"/>
              <a:t>Contact Tracing and working with local DOH</a:t>
            </a:r>
          </a:p>
          <a:p>
            <a:r>
              <a:rPr lang="en-US" dirty="0"/>
              <a:t>Ventilation</a:t>
            </a:r>
          </a:p>
          <a:p>
            <a:r>
              <a:rPr lang="en-US" dirty="0"/>
              <a:t>Recess and physical education protocols</a:t>
            </a:r>
          </a:p>
          <a:p>
            <a:r>
              <a:rPr lang="en-US" dirty="0"/>
              <a:t>Athletics/Extracurriculars</a:t>
            </a:r>
          </a:p>
        </p:txBody>
      </p:sp>
      <p:sp>
        <p:nvSpPr>
          <p:cNvPr id="4" name="Slide Number Placeholder 3">
            <a:extLst>
              <a:ext uri="{FF2B5EF4-FFF2-40B4-BE49-F238E27FC236}">
                <a16:creationId xmlns:a16="http://schemas.microsoft.com/office/drawing/2014/main" id="{0B6F091D-24F7-4AEF-9F40-3C9ADBAFA1DB}"/>
              </a:ext>
            </a:extLst>
          </p:cNvPr>
          <p:cNvSpPr>
            <a:spLocks noGrp="1"/>
          </p:cNvSpPr>
          <p:nvPr>
            <p:ph type="sldNum" sz="quarter" idx="12"/>
          </p:nvPr>
        </p:nvSpPr>
        <p:spPr/>
        <p:txBody>
          <a:bodyPr/>
          <a:lstStyle/>
          <a:p>
            <a:pPr>
              <a:defRPr/>
            </a:pPr>
            <a:fld id="{E443D2D3-79D4-425E-A51E-1C8F275C5E7B}" type="slidenum">
              <a:rPr lang="en-US" smtClean="0"/>
              <a:pPr>
                <a:defRPr/>
              </a:pPr>
              <a:t>22</a:t>
            </a:fld>
            <a:endParaRPr lang="en-US" dirty="0"/>
          </a:p>
        </p:txBody>
      </p:sp>
    </p:spTree>
    <p:extLst>
      <p:ext uri="{BB962C8B-B14F-4D97-AF65-F5344CB8AC3E}">
        <p14:creationId xmlns:p14="http://schemas.microsoft.com/office/powerpoint/2010/main" val="248328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9AC1-230A-40DE-9F65-A4AD9A6FB813}"/>
              </a:ext>
            </a:extLst>
          </p:cNvPr>
          <p:cNvSpPr>
            <a:spLocks noGrp="1"/>
          </p:cNvSpPr>
          <p:nvPr>
            <p:ph type="title"/>
          </p:nvPr>
        </p:nvSpPr>
        <p:spPr/>
        <p:txBody>
          <a:bodyPr/>
          <a:lstStyle/>
          <a:p>
            <a:r>
              <a:rPr lang="en-US" dirty="0"/>
              <a:t>Potential Categories of Challenges</a:t>
            </a:r>
          </a:p>
        </p:txBody>
      </p:sp>
      <p:sp>
        <p:nvSpPr>
          <p:cNvPr id="3" name="Content Placeholder 2">
            <a:extLst>
              <a:ext uri="{FF2B5EF4-FFF2-40B4-BE49-F238E27FC236}">
                <a16:creationId xmlns:a16="http://schemas.microsoft.com/office/drawing/2014/main" id="{7CD531AC-EFBE-4B35-8045-3EF9B99606B5}"/>
              </a:ext>
            </a:extLst>
          </p:cNvPr>
          <p:cNvSpPr>
            <a:spLocks noGrp="1"/>
          </p:cNvSpPr>
          <p:nvPr>
            <p:ph idx="1"/>
          </p:nvPr>
        </p:nvSpPr>
        <p:spPr/>
        <p:txBody>
          <a:bodyPr>
            <a:normAutofit lnSpcReduction="10000"/>
          </a:bodyPr>
          <a:lstStyle/>
          <a:p>
            <a:r>
              <a:rPr lang="en-US" sz="2800" dirty="0"/>
              <a:t>Personnel (Shortages, Roles, PD, Supervision, Compliance)</a:t>
            </a:r>
          </a:p>
          <a:p>
            <a:r>
              <a:rPr lang="en-US" sz="2800" dirty="0"/>
              <a:t>Students and Parents (Understand new rules, Learning new behaviors, Compliance)</a:t>
            </a:r>
          </a:p>
          <a:p>
            <a:r>
              <a:rPr lang="en-US" sz="2800" dirty="0"/>
              <a:t>PPE (Adequate Supplies, Right Type, Cost)</a:t>
            </a:r>
          </a:p>
          <a:p>
            <a:r>
              <a:rPr lang="en-US" sz="2800" dirty="0"/>
              <a:t>Other Equipment and Supplies (Barriers)</a:t>
            </a:r>
          </a:p>
          <a:p>
            <a:r>
              <a:rPr lang="en-US" sz="2800" dirty="0"/>
              <a:t>Policies/Protocols (Adoption, PD, Monitoring)</a:t>
            </a:r>
          </a:p>
          <a:p>
            <a:r>
              <a:rPr lang="en-US" sz="2800" dirty="0"/>
              <a:t>Building Condition/Capacity (Ventilation, Sufficiency of space for social distancing, space for isolation, safely screening)</a:t>
            </a:r>
          </a:p>
        </p:txBody>
      </p:sp>
      <p:sp>
        <p:nvSpPr>
          <p:cNvPr id="4" name="Slide Number Placeholder 3">
            <a:extLst>
              <a:ext uri="{FF2B5EF4-FFF2-40B4-BE49-F238E27FC236}">
                <a16:creationId xmlns:a16="http://schemas.microsoft.com/office/drawing/2014/main" id="{BF12D7DA-C898-47A3-A791-DCDC022601FE}"/>
              </a:ext>
            </a:extLst>
          </p:cNvPr>
          <p:cNvSpPr>
            <a:spLocks noGrp="1"/>
          </p:cNvSpPr>
          <p:nvPr>
            <p:ph type="sldNum" sz="quarter" idx="12"/>
          </p:nvPr>
        </p:nvSpPr>
        <p:spPr/>
        <p:txBody>
          <a:bodyPr/>
          <a:lstStyle/>
          <a:p>
            <a:pPr>
              <a:defRPr/>
            </a:pPr>
            <a:fld id="{E443D2D3-79D4-425E-A51E-1C8F275C5E7B}" type="slidenum">
              <a:rPr lang="en-US" smtClean="0"/>
              <a:pPr>
                <a:defRPr/>
              </a:pPr>
              <a:t>23</a:t>
            </a:fld>
            <a:endParaRPr lang="en-US" dirty="0"/>
          </a:p>
        </p:txBody>
      </p:sp>
    </p:spTree>
    <p:extLst>
      <p:ext uri="{BB962C8B-B14F-4D97-AF65-F5344CB8AC3E}">
        <p14:creationId xmlns:p14="http://schemas.microsoft.com/office/powerpoint/2010/main" val="111427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69"/>
          <p:cNvSpPr txBox="1">
            <a:spLocks noGrp="1"/>
          </p:cNvSpPr>
          <p:nvPr>
            <p:ph type="title"/>
          </p:nvPr>
        </p:nvSpPr>
        <p:spPr>
          <a:xfrm>
            <a:off x="628650" y="533400"/>
            <a:ext cx="7886700" cy="642900"/>
          </a:xfrm>
          <a:prstGeom prst="rect">
            <a:avLst/>
          </a:prstGeom>
        </p:spPr>
        <p:txBody>
          <a:bodyPr spcFirstLastPara="1" vert="horz" wrap="square" lIns="91425" tIns="45700" rIns="91425" bIns="45700" rtlCol="0" anchor="ctr" anchorCtr="0">
            <a:noAutofit/>
          </a:bodyPr>
          <a:lstStyle/>
          <a:p>
            <a:pPr>
              <a:spcBef>
                <a:spcPts val="0"/>
              </a:spcBef>
            </a:pPr>
            <a:r>
              <a:rPr lang="en" dirty="0"/>
              <a:t>Lack of Personnel Issues</a:t>
            </a:r>
            <a:endParaRPr dirty="0"/>
          </a:p>
        </p:txBody>
      </p:sp>
      <p:sp>
        <p:nvSpPr>
          <p:cNvPr id="416" name="Google Shape;416;p69"/>
          <p:cNvSpPr txBox="1">
            <a:spLocks noGrp="1"/>
          </p:cNvSpPr>
          <p:nvPr>
            <p:ph type="body" idx="1"/>
          </p:nvPr>
        </p:nvSpPr>
        <p:spPr>
          <a:xfrm>
            <a:off x="762000" y="1617806"/>
            <a:ext cx="7886700" cy="3565200"/>
          </a:xfrm>
          <a:prstGeom prst="rect">
            <a:avLst/>
          </a:prstGeom>
        </p:spPr>
        <p:txBody>
          <a:bodyPr spcFirstLastPara="1" vert="horz" wrap="square" lIns="91425" tIns="45700" rIns="91425" bIns="45700" rtlCol="0" anchor="t" anchorCtr="0">
            <a:noAutofit/>
          </a:bodyPr>
          <a:lstStyle/>
          <a:p>
            <a:pPr marL="457200" indent="-374650">
              <a:lnSpc>
                <a:spcPct val="115000"/>
              </a:lnSpc>
              <a:spcBef>
                <a:spcPts val="0"/>
              </a:spcBef>
              <a:buSzPts val="2300"/>
            </a:pPr>
            <a:r>
              <a:rPr lang="en" sz="2400" dirty="0"/>
              <a:t>Substantial Numbers of Staff with Legitimate Covid-19 Health Related Reasons to Require Virtual Workday</a:t>
            </a:r>
            <a:endParaRPr sz="2400" dirty="0"/>
          </a:p>
          <a:p>
            <a:pPr marL="457200" indent="-374650">
              <a:lnSpc>
                <a:spcPct val="115000"/>
              </a:lnSpc>
              <a:spcBef>
                <a:spcPts val="0"/>
              </a:spcBef>
              <a:buSzPts val="2300"/>
            </a:pPr>
            <a:r>
              <a:rPr lang="en" sz="2400" dirty="0"/>
              <a:t>Staff Retiring / Resigning Rather Than Returning to School</a:t>
            </a:r>
            <a:endParaRPr sz="2400" dirty="0"/>
          </a:p>
          <a:p>
            <a:pPr marL="457200" indent="-374650">
              <a:lnSpc>
                <a:spcPct val="115000"/>
              </a:lnSpc>
              <a:spcBef>
                <a:spcPts val="0"/>
              </a:spcBef>
              <a:buSzPts val="2300"/>
            </a:pPr>
            <a:r>
              <a:rPr lang="en" sz="2400" dirty="0"/>
              <a:t>Difficulty Finding Substitutes for In Person School Days</a:t>
            </a:r>
            <a:endParaRPr sz="2400" dirty="0"/>
          </a:p>
          <a:p>
            <a:pPr marL="565150" lvl="1" indent="0">
              <a:lnSpc>
                <a:spcPct val="115000"/>
              </a:lnSpc>
              <a:spcBef>
                <a:spcPts val="0"/>
              </a:spcBef>
              <a:buSzPts val="1900"/>
              <a:buNone/>
            </a:pPr>
            <a:r>
              <a:rPr lang="en" sz="2000" dirty="0"/>
              <a:t>- Administrators</a:t>
            </a:r>
            <a:endParaRPr sz="2000" dirty="0"/>
          </a:p>
          <a:p>
            <a:pPr marL="565150" lvl="1" indent="0">
              <a:lnSpc>
                <a:spcPct val="115000"/>
              </a:lnSpc>
              <a:spcBef>
                <a:spcPts val="0"/>
              </a:spcBef>
              <a:buSzPts val="1900"/>
              <a:buNone/>
            </a:pPr>
            <a:r>
              <a:rPr lang="en" sz="2000" dirty="0"/>
              <a:t>- Teachers</a:t>
            </a:r>
            <a:endParaRPr sz="2000" dirty="0"/>
          </a:p>
          <a:p>
            <a:pPr marL="565150" lvl="1" indent="0">
              <a:lnSpc>
                <a:spcPct val="115000"/>
              </a:lnSpc>
              <a:spcBef>
                <a:spcPts val="0"/>
              </a:spcBef>
              <a:buSzPts val="1900"/>
              <a:buNone/>
            </a:pPr>
            <a:r>
              <a:rPr lang="en" sz="2000" dirty="0"/>
              <a:t>- Nurses</a:t>
            </a:r>
            <a:endParaRPr sz="2000" dirty="0"/>
          </a:p>
          <a:p>
            <a:pPr marL="565150" lvl="1" indent="0">
              <a:lnSpc>
                <a:spcPct val="115000"/>
              </a:lnSpc>
              <a:spcBef>
                <a:spcPts val="0"/>
              </a:spcBef>
              <a:buSzPts val="1900"/>
              <a:buNone/>
            </a:pPr>
            <a:r>
              <a:rPr lang="en" sz="2000" dirty="0"/>
              <a:t>- Counselors</a:t>
            </a:r>
            <a:endParaRPr sz="2000" dirty="0"/>
          </a:p>
          <a:p>
            <a:pPr marL="565150" lvl="1" indent="0">
              <a:lnSpc>
                <a:spcPct val="115000"/>
              </a:lnSpc>
              <a:spcBef>
                <a:spcPts val="0"/>
              </a:spcBef>
              <a:buSzPts val="1900"/>
              <a:buNone/>
            </a:pPr>
            <a:r>
              <a:rPr lang="en" sz="2000" dirty="0"/>
              <a:t>- Paraprofessionals</a:t>
            </a:r>
            <a:endParaRPr sz="2000" dirty="0"/>
          </a:p>
        </p:txBody>
      </p:sp>
      <p:sp>
        <p:nvSpPr>
          <p:cNvPr id="417" name="Google Shape;417;p69"/>
          <p:cNvSpPr txBox="1">
            <a:spLocks noGrp="1"/>
          </p:cNvSpPr>
          <p:nvPr>
            <p:ph type="sldNum" idx="12"/>
          </p:nvPr>
        </p:nvSpPr>
        <p:spPr>
          <a:xfrm>
            <a:off x="6457950" y="5624513"/>
            <a:ext cx="2057400" cy="273900"/>
          </a:xfrm>
          <a:prstGeom prst="rect">
            <a:avLst/>
          </a:prstGeom>
        </p:spPr>
        <p:txBody>
          <a:bodyPr spcFirstLastPara="1" vert="horz" wrap="square" lIns="91425" tIns="45700" rIns="91425" bIns="45700" rtlCol="0" anchor="ctr" anchorCtr="0">
            <a:noAutofit/>
          </a:bodyPr>
          <a:lstStyle/>
          <a:p>
            <a:pPr>
              <a:spcBef>
                <a:spcPts val="0"/>
              </a:spcBef>
              <a:spcAft>
                <a:spcPts val="0"/>
              </a:spcAft>
              <a:buClr>
                <a:srgbClr val="000000"/>
              </a:buClr>
            </a:pPr>
            <a:fld id="{00000000-1234-1234-1234-123412341234}" type="slidenum">
              <a:rPr lang="en"/>
              <a:pPr>
                <a:spcBef>
                  <a:spcPts val="0"/>
                </a:spcBef>
                <a:spcAft>
                  <a:spcPts val="0"/>
                </a:spcAft>
                <a:buClr>
                  <a:srgbClr val="000000"/>
                </a:buClr>
              </a:pPr>
              <a:t>24</a:t>
            </a:fld>
            <a:endParaRPr/>
          </a:p>
        </p:txBody>
      </p:sp>
    </p:spTree>
    <p:extLst>
      <p:ext uri="{BB962C8B-B14F-4D97-AF65-F5344CB8AC3E}">
        <p14:creationId xmlns:p14="http://schemas.microsoft.com/office/powerpoint/2010/main" val="1059585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70"/>
          <p:cNvSpPr txBox="1">
            <a:spLocks noGrp="1"/>
          </p:cNvSpPr>
          <p:nvPr>
            <p:ph type="title"/>
          </p:nvPr>
        </p:nvSpPr>
        <p:spPr>
          <a:xfrm>
            <a:off x="609056" y="721387"/>
            <a:ext cx="7886700" cy="476400"/>
          </a:xfrm>
          <a:prstGeom prst="rect">
            <a:avLst/>
          </a:prstGeom>
        </p:spPr>
        <p:txBody>
          <a:bodyPr spcFirstLastPara="1" vert="horz" wrap="square" lIns="91425" tIns="45700" rIns="91425" bIns="45700" rtlCol="0" anchor="ctr" anchorCtr="0">
            <a:noAutofit/>
          </a:bodyPr>
          <a:lstStyle/>
          <a:p>
            <a:pPr>
              <a:spcBef>
                <a:spcPts val="0"/>
              </a:spcBef>
            </a:pPr>
            <a:r>
              <a:rPr lang="en" dirty="0"/>
              <a:t>Examples</a:t>
            </a:r>
            <a:endParaRPr dirty="0"/>
          </a:p>
        </p:txBody>
      </p:sp>
      <p:sp>
        <p:nvSpPr>
          <p:cNvPr id="423" name="Google Shape;423;p70"/>
          <p:cNvSpPr txBox="1">
            <a:spLocks noGrp="1"/>
          </p:cNvSpPr>
          <p:nvPr>
            <p:ph type="body" idx="1"/>
          </p:nvPr>
        </p:nvSpPr>
        <p:spPr>
          <a:xfrm>
            <a:off x="618853" y="1531801"/>
            <a:ext cx="7906294" cy="4366612"/>
          </a:xfrm>
          <a:prstGeom prst="rect">
            <a:avLst/>
          </a:prstGeom>
        </p:spPr>
        <p:txBody>
          <a:bodyPr spcFirstLastPara="1" vert="horz" wrap="square" lIns="91425" tIns="45700" rIns="91425" bIns="45700" rtlCol="0" anchor="t" anchorCtr="0">
            <a:noAutofit/>
          </a:bodyPr>
          <a:lstStyle/>
          <a:p>
            <a:pPr marL="457200">
              <a:spcBef>
                <a:spcPts val="750"/>
              </a:spcBef>
              <a:buSzPts val="1800"/>
            </a:pPr>
            <a:r>
              <a:rPr lang="en" sz="2000" dirty="0"/>
              <a:t>Elizabeth, NJ - Does not have enough staff to conduct in-person school sessions - over 400 teachers “opt out”</a:t>
            </a:r>
            <a:endParaRPr sz="2000" dirty="0"/>
          </a:p>
          <a:p>
            <a:pPr marL="546100" lvl="1" indent="0">
              <a:spcBef>
                <a:spcPts val="0"/>
              </a:spcBef>
              <a:buSzPts val="2200"/>
              <a:buNone/>
            </a:pPr>
            <a:r>
              <a:rPr lang="en" sz="1600" u="sng" dirty="0">
                <a:solidFill>
                  <a:schemeClr val="hlink"/>
                </a:solidFill>
                <a:ea typeface="Arial"/>
                <a:cs typeface="Arial"/>
                <a:sym typeface="Arial"/>
                <a:hlinkClick r:id="rId3"/>
              </a:rPr>
              <a:t>https://www.cbsnews.com/video/in-person-learning-impossible-for-elizabeth-new-jersey-school-district-says/</a:t>
            </a:r>
            <a:endParaRPr sz="2400" dirty="0"/>
          </a:p>
          <a:p>
            <a:pPr marL="546100" lvl="1" indent="0">
              <a:spcBef>
                <a:spcPts val="0"/>
              </a:spcBef>
              <a:buSzPts val="2200"/>
              <a:buNone/>
            </a:pPr>
            <a:r>
              <a:rPr lang="en" sz="1600" u="sng" dirty="0">
                <a:solidFill>
                  <a:schemeClr val="hlink"/>
                </a:solidFill>
                <a:ea typeface="Arial"/>
                <a:cs typeface="Arial"/>
                <a:sym typeface="Arial"/>
                <a:hlinkClick r:id="rId3"/>
              </a:rPr>
              <a:t>https://www.cbsnews.com/news/nj-schools-reopening-coronavirus-in-person-changes/</a:t>
            </a:r>
            <a:endParaRPr sz="2400" dirty="0"/>
          </a:p>
          <a:p>
            <a:pPr marL="0" indent="0">
              <a:spcBef>
                <a:spcPts val="750"/>
              </a:spcBef>
              <a:buNone/>
            </a:pPr>
            <a:endParaRPr sz="2000" dirty="0"/>
          </a:p>
          <a:p>
            <a:pPr marL="457200" indent="-381000">
              <a:spcBef>
                <a:spcPts val="750"/>
              </a:spcBef>
              <a:buSzPts val="2400"/>
            </a:pPr>
            <a:r>
              <a:rPr lang="en" sz="2000" dirty="0"/>
              <a:t>“</a:t>
            </a:r>
            <a:r>
              <a:rPr lang="en" sz="2000" dirty="0">
                <a:solidFill>
                  <a:srgbClr val="333333"/>
                </a:solidFill>
                <a:highlight>
                  <a:srgbClr val="FFFFFF"/>
                </a:highlight>
                <a:ea typeface="Arial"/>
                <a:cs typeface="Arial"/>
                <a:sym typeface="Arial"/>
              </a:rPr>
              <a:t>Schools Face Shortage Of Nurses As Districts Consider Reopening”</a:t>
            </a:r>
            <a:endParaRPr sz="2000" dirty="0">
              <a:solidFill>
                <a:srgbClr val="333333"/>
              </a:solidFill>
              <a:highlight>
                <a:srgbClr val="FFFFFF"/>
              </a:highlight>
              <a:ea typeface="Arial"/>
              <a:cs typeface="Arial"/>
              <a:sym typeface="Arial"/>
            </a:endParaRPr>
          </a:p>
          <a:p>
            <a:pPr marL="533400" lvl="1" indent="0">
              <a:spcBef>
                <a:spcPts val="0"/>
              </a:spcBef>
              <a:buClr>
                <a:srgbClr val="333333"/>
              </a:buClr>
              <a:buSzPts val="2400"/>
              <a:buNone/>
            </a:pPr>
            <a:r>
              <a:rPr lang="en" sz="1400" u="sng" dirty="0">
                <a:solidFill>
                  <a:schemeClr val="hlink"/>
                </a:solidFill>
                <a:ea typeface="Arial"/>
                <a:cs typeface="Arial"/>
                <a:sym typeface="Arial"/>
                <a:hlinkClick r:id="rId3"/>
              </a:rPr>
              <a:t>https://www.npr.org/2020/07/25/895423256/schools-face-shortage-of-nurses-as-districts-consider-reopening</a:t>
            </a:r>
            <a:endParaRPr dirty="0">
              <a:solidFill>
                <a:srgbClr val="333333"/>
              </a:solidFill>
              <a:highlight>
                <a:srgbClr val="FFFFFF"/>
              </a:highlight>
              <a:ea typeface="Arial"/>
              <a:cs typeface="Arial"/>
              <a:sym typeface="Arial"/>
            </a:endParaRPr>
          </a:p>
          <a:p>
            <a:pPr marL="0" indent="0">
              <a:spcBef>
                <a:spcPts val="750"/>
              </a:spcBef>
              <a:buNone/>
            </a:pPr>
            <a:endParaRPr sz="2400" dirty="0">
              <a:solidFill>
                <a:srgbClr val="333333"/>
              </a:solidFill>
              <a:highlight>
                <a:srgbClr val="FFFFFF"/>
              </a:highlight>
              <a:ea typeface="Arial"/>
              <a:cs typeface="Arial"/>
              <a:sym typeface="Arial"/>
            </a:endParaRPr>
          </a:p>
          <a:p>
            <a:pPr marL="457200">
              <a:lnSpc>
                <a:spcPct val="130000"/>
              </a:lnSpc>
              <a:spcBef>
                <a:spcPts val="0"/>
              </a:spcBef>
              <a:buSzPts val="1800"/>
            </a:pPr>
            <a:r>
              <a:rPr lang="en" sz="2000" dirty="0">
                <a:ea typeface="Arial"/>
                <a:cs typeface="Arial"/>
                <a:sym typeface="Arial"/>
              </a:rPr>
              <a:t>Low Pay and High Risk: Being a Substitute Teacher During COVID-19</a:t>
            </a:r>
            <a:endParaRPr sz="2000" dirty="0">
              <a:ea typeface="Arial"/>
              <a:cs typeface="Arial"/>
              <a:sym typeface="Arial"/>
            </a:endParaRPr>
          </a:p>
          <a:p>
            <a:pPr marL="552450" lvl="1" indent="0">
              <a:lnSpc>
                <a:spcPct val="130000"/>
              </a:lnSpc>
              <a:spcBef>
                <a:spcPts val="0"/>
              </a:spcBef>
              <a:buSzPts val="2100"/>
              <a:buNone/>
            </a:pPr>
            <a:r>
              <a:rPr lang="en" sz="1600" u="sng" dirty="0">
                <a:solidFill>
                  <a:schemeClr val="hlink"/>
                </a:solidFill>
                <a:ea typeface="Arial"/>
                <a:cs typeface="Arial"/>
                <a:sym typeface="Arial"/>
                <a:hlinkClick r:id="rId3"/>
              </a:rPr>
              <a:t>https://www.edweek.org/ew/articles/2020/08/10/low-pay-and-high-risk-being-a.html</a:t>
            </a:r>
            <a:endParaRPr sz="2400" dirty="0">
              <a:ea typeface="Arial"/>
              <a:cs typeface="Arial"/>
              <a:sym typeface="Arial"/>
            </a:endParaRPr>
          </a:p>
          <a:p>
            <a:pPr marL="0" indent="0">
              <a:spcBef>
                <a:spcPts val="750"/>
              </a:spcBef>
              <a:buNone/>
            </a:pPr>
            <a:endParaRPr sz="2300" dirty="0">
              <a:solidFill>
                <a:srgbClr val="333333"/>
              </a:solidFill>
              <a:highlight>
                <a:srgbClr val="FFFFFF"/>
              </a:highlight>
              <a:latin typeface="Arial"/>
              <a:ea typeface="Arial"/>
              <a:cs typeface="Arial"/>
              <a:sym typeface="Arial"/>
            </a:endParaRPr>
          </a:p>
          <a:p>
            <a:pPr marL="0" indent="0">
              <a:spcBef>
                <a:spcPts val="750"/>
              </a:spcBef>
              <a:buNone/>
            </a:pPr>
            <a:endParaRPr dirty="0"/>
          </a:p>
        </p:txBody>
      </p:sp>
      <p:sp>
        <p:nvSpPr>
          <p:cNvPr id="424" name="Google Shape;424;p70"/>
          <p:cNvSpPr txBox="1">
            <a:spLocks noGrp="1"/>
          </p:cNvSpPr>
          <p:nvPr>
            <p:ph type="sldNum" idx="12"/>
          </p:nvPr>
        </p:nvSpPr>
        <p:spPr>
          <a:xfrm>
            <a:off x="6457950" y="5624513"/>
            <a:ext cx="2057400" cy="273900"/>
          </a:xfrm>
          <a:prstGeom prst="rect">
            <a:avLst/>
          </a:prstGeom>
        </p:spPr>
        <p:txBody>
          <a:bodyPr spcFirstLastPara="1" vert="horz" wrap="square" lIns="91425" tIns="45700" rIns="91425" bIns="45700" rtlCol="0" anchor="ctr" anchorCtr="0">
            <a:noAutofit/>
          </a:bodyPr>
          <a:lstStyle/>
          <a:p>
            <a:pPr>
              <a:spcBef>
                <a:spcPts val="0"/>
              </a:spcBef>
              <a:spcAft>
                <a:spcPts val="0"/>
              </a:spcAft>
              <a:buClr>
                <a:srgbClr val="000000"/>
              </a:buClr>
            </a:pPr>
            <a:fld id="{00000000-1234-1234-1234-123412341234}" type="slidenum">
              <a:rPr lang="en"/>
              <a:pPr>
                <a:spcBef>
                  <a:spcPts val="0"/>
                </a:spcBef>
                <a:spcAft>
                  <a:spcPts val="0"/>
                </a:spcAft>
                <a:buClr>
                  <a:srgbClr val="000000"/>
                </a:buClr>
              </a:pPr>
              <a:t>25</a:t>
            </a:fld>
            <a:endParaRPr/>
          </a:p>
        </p:txBody>
      </p:sp>
    </p:spTree>
    <p:extLst>
      <p:ext uri="{BB962C8B-B14F-4D97-AF65-F5344CB8AC3E}">
        <p14:creationId xmlns:p14="http://schemas.microsoft.com/office/powerpoint/2010/main" val="1357105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71"/>
          <p:cNvSpPr txBox="1">
            <a:spLocks noGrp="1"/>
          </p:cNvSpPr>
          <p:nvPr>
            <p:ph type="title"/>
          </p:nvPr>
        </p:nvSpPr>
        <p:spPr>
          <a:xfrm>
            <a:off x="261950" y="578587"/>
            <a:ext cx="8751000" cy="762000"/>
          </a:xfrm>
          <a:prstGeom prst="rect">
            <a:avLst/>
          </a:prstGeom>
        </p:spPr>
        <p:txBody>
          <a:bodyPr spcFirstLastPara="1" vert="horz" wrap="square" lIns="91425" tIns="45700" rIns="91425" bIns="45700" rtlCol="0" anchor="ctr" anchorCtr="0">
            <a:noAutofit/>
          </a:bodyPr>
          <a:lstStyle/>
          <a:p>
            <a:pPr>
              <a:spcBef>
                <a:spcPts val="0"/>
              </a:spcBef>
            </a:pPr>
            <a:r>
              <a:rPr lang="en" sz="3600" dirty="0"/>
              <a:t>Cost / Difficulty Obtaining PPE Provisions</a:t>
            </a:r>
            <a:endParaRPr sz="3600" dirty="0"/>
          </a:p>
        </p:txBody>
      </p:sp>
      <p:sp>
        <p:nvSpPr>
          <p:cNvPr id="430" name="Google Shape;430;p71"/>
          <p:cNvSpPr txBox="1">
            <a:spLocks noGrp="1"/>
          </p:cNvSpPr>
          <p:nvPr>
            <p:ph type="body" idx="1"/>
          </p:nvPr>
        </p:nvSpPr>
        <p:spPr>
          <a:xfrm>
            <a:off x="261950" y="1809750"/>
            <a:ext cx="8631900" cy="3929100"/>
          </a:xfrm>
          <a:prstGeom prst="rect">
            <a:avLst/>
          </a:prstGeom>
        </p:spPr>
        <p:txBody>
          <a:bodyPr spcFirstLastPara="1" vert="horz" wrap="square" lIns="91425" tIns="45700" rIns="91425" bIns="45700" rtlCol="0" anchor="t" anchorCtr="0">
            <a:noAutofit/>
          </a:bodyPr>
          <a:lstStyle/>
          <a:p>
            <a:pPr marL="457200">
              <a:lnSpc>
                <a:spcPct val="130000"/>
              </a:lnSpc>
              <a:spcBef>
                <a:spcPts val="0"/>
              </a:spcBef>
              <a:buSzPts val="1800"/>
            </a:pPr>
            <a:r>
              <a:rPr lang="en" sz="1800" b="1" dirty="0">
                <a:solidFill>
                  <a:srgbClr val="313131"/>
                </a:solidFill>
                <a:highlight>
                  <a:srgbClr val="FFFFFF"/>
                </a:highlight>
                <a:ea typeface="Arial"/>
                <a:cs typeface="Arial"/>
                <a:sym typeface="Arial"/>
              </a:rPr>
              <a:t>Lack of PPE Latest Problem for Delaware Valley Schools Attempting to Reopen</a:t>
            </a:r>
            <a:endParaRPr sz="1800" dirty="0">
              <a:solidFill>
                <a:srgbClr val="313131"/>
              </a:solidFill>
              <a:highlight>
                <a:srgbClr val="FFFFFF"/>
              </a:highlight>
              <a:ea typeface="Arial"/>
              <a:cs typeface="Arial"/>
              <a:sym typeface="Arial"/>
            </a:endParaRPr>
          </a:p>
          <a:p>
            <a:pPr marL="571500" lvl="1" indent="0">
              <a:spcBef>
                <a:spcPts val="0"/>
              </a:spcBef>
              <a:buSzPts val="1800"/>
              <a:buNone/>
            </a:pPr>
            <a:r>
              <a:rPr lang="en" sz="1300" dirty="0">
                <a:solidFill>
                  <a:srgbClr val="313131"/>
                </a:solidFill>
                <a:highlight>
                  <a:srgbClr val="FFFFFF"/>
                </a:highlight>
                <a:ea typeface="Arial"/>
                <a:cs typeface="Arial"/>
                <a:sym typeface="Arial"/>
              </a:rPr>
              <a:t>“We have the [purchase orders] set, we’ve worked with our vendors, they’re ready for the orders. We’re just kind of waiting for our money to come through,” he said. “But by the same token, even if we were to have placed that order last week, according to the vendors we’re talking to, they’re telling us that there’s no guarantee that we’re going to get these items prior to the beginning of school.”</a:t>
            </a:r>
            <a:endParaRPr sz="1300" dirty="0">
              <a:solidFill>
                <a:srgbClr val="313131"/>
              </a:solidFill>
              <a:highlight>
                <a:srgbClr val="FFFFFF"/>
              </a:highlight>
              <a:ea typeface="Arial"/>
              <a:cs typeface="Arial"/>
              <a:sym typeface="Arial"/>
            </a:endParaRPr>
          </a:p>
          <a:p>
            <a:pPr marL="603250" lvl="1" indent="0">
              <a:spcBef>
                <a:spcPts val="0"/>
              </a:spcBef>
              <a:buClr>
                <a:srgbClr val="313131"/>
              </a:buClr>
              <a:buSzPts val="1300"/>
              <a:buNone/>
            </a:pPr>
            <a:r>
              <a:rPr lang="en" sz="1200" u="sng" dirty="0">
                <a:solidFill>
                  <a:schemeClr val="hlink"/>
                </a:solidFill>
                <a:ea typeface="Arial"/>
                <a:cs typeface="Arial"/>
                <a:sym typeface="Arial"/>
                <a:hlinkClick r:id="rId3"/>
              </a:rPr>
              <a:t>https://delawarevalleyjournal.com/lack-of-ppe-latest-problem-for-delaware-valley-schools-attempting-to-reopen/</a:t>
            </a:r>
            <a:endParaRPr sz="1400" dirty="0">
              <a:solidFill>
                <a:srgbClr val="313131"/>
              </a:solidFill>
              <a:highlight>
                <a:srgbClr val="FFFFFF"/>
              </a:highlight>
              <a:ea typeface="Arial"/>
              <a:cs typeface="Arial"/>
              <a:sym typeface="Arial"/>
            </a:endParaRPr>
          </a:p>
          <a:p>
            <a:pPr marL="0" indent="0">
              <a:spcBef>
                <a:spcPts val="750"/>
              </a:spcBef>
              <a:buNone/>
            </a:pPr>
            <a:endParaRPr sz="1300" dirty="0">
              <a:solidFill>
                <a:srgbClr val="313131"/>
              </a:solidFill>
              <a:highlight>
                <a:srgbClr val="FFFFFF"/>
              </a:highlight>
              <a:ea typeface="Arial"/>
              <a:cs typeface="Arial"/>
              <a:sym typeface="Arial"/>
            </a:endParaRPr>
          </a:p>
          <a:p>
            <a:pPr marL="457200">
              <a:lnSpc>
                <a:spcPct val="130000"/>
              </a:lnSpc>
              <a:spcBef>
                <a:spcPts val="0"/>
              </a:spcBef>
              <a:buSzPts val="1800"/>
            </a:pPr>
            <a:r>
              <a:rPr lang="en" sz="1800" b="1" dirty="0">
                <a:highlight>
                  <a:srgbClr val="FFFFFF"/>
                </a:highlight>
                <a:ea typeface="Arial"/>
                <a:cs typeface="Arial"/>
                <a:sym typeface="Arial"/>
              </a:rPr>
              <a:t>“AASA, the School Superintendents Association, estimates school districts will collectively spend close to $25 billion on PPE this fall. Costs for masks, nursing gowns, gloves and other PP vary widely for districts…”</a:t>
            </a:r>
            <a:endParaRPr lang="en-US" sz="1800" b="1" dirty="0">
              <a:highlight>
                <a:srgbClr val="FFFFFF"/>
              </a:highlight>
              <a:ea typeface="Arial"/>
              <a:cs typeface="Arial"/>
              <a:sym typeface="Arial"/>
            </a:endParaRPr>
          </a:p>
          <a:p>
            <a:pPr marL="609600" lvl="1" indent="0">
              <a:lnSpc>
                <a:spcPct val="130000"/>
              </a:lnSpc>
              <a:spcBef>
                <a:spcPts val="0"/>
              </a:spcBef>
              <a:buSzPts val="1200"/>
              <a:buNone/>
            </a:pPr>
            <a:r>
              <a:rPr lang="en-US" sz="1200" u="sng" dirty="0">
                <a:solidFill>
                  <a:schemeClr val="hlink"/>
                </a:solidFill>
                <a:ea typeface="Arial"/>
                <a:cs typeface="Arial"/>
                <a:sym typeface="Arial"/>
                <a:hlinkClick r:id="rId3"/>
              </a:rPr>
              <a:t>https://blogs.edweek.org/edweek/District_Dossier/2020/07/heres_what_districts_ppe_shopp.html</a:t>
            </a:r>
            <a:endParaRPr lang="en-US" sz="1400" dirty="0">
              <a:highlight>
                <a:srgbClr val="FFFFFF"/>
              </a:highlight>
              <a:ea typeface="Arial"/>
              <a:cs typeface="Arial"/>
              <a:sym typeface="Arial"/>
            </a:endParaRPr>
          </a:p>
        </p:txBody>
      </p:sp>
      <p:sp>
        <p:nvSpPr>
          <p:cNvPr id="431" name="Google Shape;431;p71"/>
          <p:cNvSpPr txBox="1">
            <a:spLocks noGrp="1"/>
          </p:cNvSpPr>
          <p:nvPr>
            <p:ph type="sldNum" idx="12"/>
          </p:nvPr>
        </p:nvSpPr>
        <p:spPr>
          <a:xfrm>
            <a:off x="6457950" y="5624513"/>
            <a:ext cx="2057400" cy="273900"/>
          </a:xfrm>
          <a:prstGeom prst="rect">
            <a:avLst/>
          </a:prstGeom>
        </p:spPr>
        <p:txBody>
          <a:bodyPr spcFirstLastPara="1" vert="horz" wrap="square" lIns="91425" tIns="45700" rIns="91425" bIns="45700" rtlCol="0" anchor="ctr" anchorCtr="0">
            <a:noAutofit/>
          </a:bodyPr>
          <a:lstStyle/>
          <a:p>
            <a:pPr>
              <a:spcBef>
                <a:spcPts val="0"/>
              </a:spcBef>
              <a:spcAft>
                <a:spcPts val="0"/>
              </a:spcAft>
              <a:buClr>
                <a:srgbClr val="000000"/>
              </a:buClr>
            </a:pPr>
            <a:fld id="{00000000-1234-1234-1234-123412341234}" type="slidenum">
              <a:rPr lang="en"/>
              <a:pPr>
                <a:spcBef>
                  <a:spcPts val="0"/>
                </a:spcBef>
                <a:spcAft>
                  <a:spcPts val="0"/>
                </a:spcAft>
                <a:buClr>
                  <a:srgbClr val="000000"/>
                </a:buClr>
              </a:pPr>
              <a:t>26</a:t>
            </a:fld>
            <a:endParaRPr/>
          </a:p>
        </p:txBody>
      </p:sp>
    </p:spTree>
    <p:extLst>
      <p:ext uri="{BB962C8B-B14F-4D97-AF65-F5344CB8AC3E}">
        <p14:creationId xmlns:p14="http://schemas.microsoft.com/office/powerpoint/2010/main" val="723553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4B91-3460-4E66-B2DE-A412CD9E348C}"/>
              </a:ext>
            </a:extLst>
          </p:cNvPr>
          <p:cNvSpPr>
            <a:spLocks noGrp="1"/>
          </p:cNvSpPr>
          <p:nvPr>
            <p:ph type="title"/>
          </p:nvPr>
        </p:nvSpPr>
        <p:spPr/>
        <p:txBody>
          <a:bodyPr/>
          <a:lstStyle/>
          <a:p>
            <a:r>
              <a:rPr lang="en-US" dirty="0"/>
              <a:t>How Much PPE???</a:t>
            </a:r>
          </a:p>
        </p:txBody>
      </p:sp>
      <p:sp>
        <p:nvSpPr>
          <p:cNvPr id="3" name="Content Placeholder 2">
            <a:extLst>
              <a:ext uri="{FF2B5EF4-FFF2-40B4-BE49-F238E27FC236}">
                <a16:creationId xmlns:a16="http://schemas.microsoft.com/office/drawing/2014/main" id="{C4F0D296-69B5-49D6-BEF8-B67558EBED01}"/>
              </a:ext>
            </a:extLst>
          </p:cNvPr>
          <p:cNvSpPr>
            <a:spLocks noGrp="1"/>
          </p:cNvSpPr>
          <p:nvPr>
            <p:ph idx="1"/>
          </p:nvPr>
        </p:nvSpPr>
        <p:spPr/>
        <p:txBody>
          <a:bodyPr>
            <a:normAutofit fontScale="70000" lnSpcReduction="20000"/>
          </a:bodyPr>
          <a:lstStyle/>
          <a:p>
            <a:pPr marL="0" indent="0">
              <a:buNone/>
            </a:pPr>
            <a:r>
              <a:rPr lang="en-US" dirty="0"/>
              <a:t>See </a:t>
            </a:r>
            <a:r>
              <a:rPr lang="en-US" dirty="0">
                <a:hlinkClick r:id="rId2"/>
              </a:rPr>
              <a:t>NJDOE FAQs on Face Coverings </a:t>
            </a:r>
            <a:r>
              <a:rPr lang="en-US" dirty="0"/>
              <a:t>(Answer to Question 3) released on August 7</a:t>
            </a:r>
            <a:r>
              <a:rPr lang="en-US" baseline="30000" dirty="0"/>
              <a:t>th</a:t>
            </a:r>
            <a:endParaRPr lang="en-US" dirty="0"/>
          </a:p>
          <a:p>
            <a:pPr lvl="1">
              <a:buFont typeface="Arial" panose="020B0604020202020204" pitchFamily="34" charset="0"/>
              <a:buChar char="•"/>
            </a:pPr>
            <a:r>
              <a:rPr lang="en-US" b="0" i="0" dirty="0">
                <a:solidFill>
                  <a:srgbClr val="212529"/>
                </a:solidFill>
                <a:effectLst/>
              </a:rPr>
              <a:t>Schools should provide extra disposable face coverings for students who need them (e.g. students who forget or misplace their face coverings) and should provide face coverings for students that are experiencing financial hardship and are unable to afford them to the greatest extent possible.</a:t>
            </a:r>
          </a:p>
          <a:p>
            <a:pPr lvl="1">
              <a:buFont typeface="Arial" panose="020B0604020202020204" pitchFamily="34" charset="0"/>
              <a:buChar char="•"/>
            </a:pPr>
            <a:r>
              <a:rPr lang="en-US" b="0" i="0" dirty="0">
                <a:solidFill>
                  <a:srgbClr val="212529"/>
                </a:solidFill>
                <a:effectLst/>
              </a:rPr>
              <a:t>Districts should provide (in addition to normal supplies) any additional supplies/materials necessary for staff to do their jobs. For example, teaching staff, nursing staff, food service professionals, etc., should be provided with gloves, as necessary.</a:t>
            </a:r>
          </a:p>
          <a:p>
            <a:pPr lvl="1">
              <a:buFont typeface="Arial" panose="020B0604020202020204" pitchFamily="34" charset="0"/>
              <a:buChar char="•"/>
            </a:pPr>
            <a:r>
              <a:rPr lang="en-US" b="0" i="0" dirty="0">
                <a:solidFill>
                  <a:srgbClr val="212529"/>
                </a:solidFill>
                <a:effectLst/>
              </a:rPr>
              <a:t>As a resource, the Department’s guidance also refers to the Massachusetts Department of Elementary and Secondary Education’s </a:t>
            </a:r>
            <a:r>
              <a:rPr lang="en-US" b="0" i="0" u="none" strike="noStrike" dirty="0">
                <a:solidFill>
                  <a:srgbClr val="0050E6"/>
                </a:solidFill>
                <a:effectLst/>
                <a:hlinkClick r:id="rId2"/>
              </a:rPr>
              <a:t>memo</a:t>
            </a:r>
            <a:r>
              <a:rPr lang="en-US" b="0" i="0" dirty="0">
                <a:solidFill>
                  <a:srgbClr val="212529"/>
                </a:solidFill>
                <a:effectLst/>
              </a:rPr>
              <a:t> regarding Guidance on Required Safety Supplies for Re-opening Schools, which provides additional information on the quantity and type of PPE materials for such staff members.</a:t>
            </a:r>
          </a:p>
          <a:p>
            <a:endParaRPr lang="en-US" dirty="0"/>
          </a:p>
        </p:txBody>
      </p:sp>
      <p:sp>
        <p:nvSpPr>
          <p:cNvPr id="4" name="Slide Number Placeholder 3">
            <a:extLst>
              <a:ext uri="{FF2B5EF4-FFF2-40B4-BE49-F238E27FC236}">
                <a16:creationId xmlns:a16="http://schemas.microsoft.com/office/drawing/2014/main" id="{89ED70C9-F0CA-4A36-B9F5-7B263F65F82B}"/>
              </a:ext>
            </a:extLst>
          </p:cNvPr>
          <p:cNvSpPr>
            <a:spLocks noGrp="1"/>
          </p:cNvSpPr>
          <p:nvPr>
            <p:ph type="sldNum" sz="quarter" idx="12"/>
          </p:nvPr>
        </p:nvSpPr>
        <p:spPr/>
        <p:txBody>
          <a:bodyPr/>
          <a:lstStyle/>
          <a:p>
            <a:pPr>
              <a:defRPr/>
            </a:pPr>
            <a:fld id="{E443D2D3-79D4-425E-A51E-1C8F275C5E7B}" type="slidenum">
              <a:rPr lang="en-US" smtClean="0"/>
              <a:pPr>
                <a:defRPr/>
              </a:pPr>
              <a:t>27</a:t>
            </a:fld>
            <a:endParaRPr lang="en-US" dirty="0"/>
          </a:p>
        </p:txBody>
      </p:sp>
    </p:spTree>
    <p:extLst>
      <p:ext uri="{BB962C8B-B14F-4D97-AF65-F5344CB8AC3E}">
        <p14:creationId xmlns:p14="http://schemas.microsoft.com/office/powerpoint/2010/main" val="806393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FE9F-D54F-4348-93D4-3CF8519FA7F2}"/>
              </a:ext>
            </a:extLst>
          </p:cNvPr>
          <p:cNvSpPr>
            <a:spLocks noGrp="1"/>
          </p:cNvSpPr>
          <p:nvPr>
            <p:ph type="title"/>
          </p:nvPr>
        </p:nvSpPr>
        <p:spPr/>
        <p:txBody>
          <a:bodyPr>
            <a:normAutofit fontScale="90000"/>
          </a:bodyPr>
          <a:lstStyle/>
          <a:p>
            <a:r>
              <a:rPr lang="en-US" sz="3100" dirty="0"/>
              <a:t>Massachusetts Dept of Elementary and </a:t>
            </a:r>
            <a:br>
              <a:rPr lang="en-US" sz="3100" dirty="0"/>
            </a:br>
            <a:r>
              <a:rPr lang="en-US" sz="3100" dirty="0"/>
              <a:t>Secondary Education Guidelines</a:t>
            </a:r>
            <a:br>
              <a:rPr lang="en-US" dirty="0"/>
            </a:br>
            <a:r>
              <a:rPr lang="en-US" sz="1800" dirty="0"/>
              <a:t>Disposable Masks (per 100 individuals) </a:t>
            </a:r>
          </a:p>
        </p:txBody>
      </p:sp>
      <p:graphicFrame>
        <p:nvGraphicFramePr>
          <p:cNvPr id="5" name="Content Placeholder 4">
            <a:extLst>
              <a:ext uri="{FF2B5EF4-FFF2-40B4-BE49-F238E27FC236}">
                <a16:creationId xmlns:a16="http://schemas.microsoft.com/office/drawing/2014/main" id="{E8C63968-60DE-4322-B53E-11C07E57C9B1}"/>
              </a:ext>
            </a:extLst>
          </p:cNvPr>
          <p:cNvGraphicFramePr>
            <a:graphicFrameLocks noGrp="1"/>
          </p:cNvGraphicFramePr>
          <p:nvPr>
            <p:ph idx="1"/>
            <p:extLst>
              <p:ext uri="{D42A27DB-BD31-4B8C-83A1-F6EECF244321}">
                <p14:modId xmlns:p14="http://schemas.microsoft.com/office/powerpoint/2010/main" val="3944915064"/>
              </p:ext>
            </p:extLst>
          </p:nvPr>
        </p:nvGraphicFramePr>
        <p:xfrm>
          <a:off x="1066800" y="1905000"/>
          <a:ext cx="6854826" cy="3809999"/>
        </p:xfrm>
        <a:graphic>
          <a:graphicData uri="http://schemas.openxmlformats.org/drawingml/2006/table">
            <a:tbl>
              <a:tblPr firstRow="1" firstCol="1" bandRow="1">
                <a:tableStyleId>{5C22544A-7EE6-4342-B048-85BDC9FD1C3A}</a:tableStyleId>
              </a:tblPr>
              <a:tblGrid>
                <a:gridCol w="1118033">
                  <a:extLst>
                    <a:ext uri="{9D8B030D-6E8A-4147-A177-3AD203B41FA5}">
                      <a16:colId xmlns:a16="http://schemas.microsoft.com/office/drawing/2014/main" val="3836194966"/>
                    </a:ext>
                  </a:extLst>
                </a:gridCol>
                <a:gridCol w="857770">
                  <a:extLst>
                    <a:ext uri="{9D8B030D-6E8A-4147-A177-3AD203B41FA5}">
                      <a16:colId xmlns:a16="http://schemas.microsoft.com/office/drawing/2014/main" val="265049753"/>
                    </a:ext>
                  </a:extLst>
                </a:gridCol>
                <a:gridCol w="973606">
                  <a:extLst>
                    <a:ext uri="{9D8B030D-6E8A-4147-A177-3AD203B41FA5}">
                      <a16:colId xmlns:a16="http://schemas.microsoft.com/office/drawing/2014/main" val="1676693697"/>
                    </a:ext>
                  </a:extLst>
                </a:gridCol>
                <a:gridCol w="947212">
                  <a:extLst>
                    <a:ext uri="{9D8B030D-6E8A-4147-A177-3AD203B41FA5}">
                      <a16:colId xmlns:a16="http://schemas.microsoft.com/office/drawing/2014/main" val="1315510577"/>
                    </a:ext>
                  </a:extLst>
                </a:gridCol>
                <a:gridCol w="947212">
                  <a:extLst>
                    <a:ext uri="{9D8B030D-6E8A-4147-A177-3AD203B41FA5}">
                      <a16:colId xmlns:a16="http://schemas.microsoft.com/office/drawing/2014/main" val="620830156"/>
                    </a:ext>
                  </a:extLst>
                </a:gridCol>
                <a:gridCol w="2010993">
                  <a:extLst>
                    <a:ext uri="{9D8B030D-6E8A-4147-A177-3AD203B41FA5}">
                      <a16:colId xmlns:a16="http://schemas.microsoft.com/office/drawing/2014/main" val="2647162004"/>
                    </a:ext>
                  </a:extLst>
                </a:gridCol>
              </a:tblGrid>
              <a:tr h="1172308">
                <a:tc>
                  <a:txBody>
                    <a:bodyPr/>
                    <a:lstStyle/>
                    <a:p>
                      <a:pPr marL="0" marR="0">
                        <a:spcBef>
                          <a:spcPts val="0"/>
                        </a:spcBef>
                        <a:spcAft>
                          <a:spcPts val="0"/>
                        </a:spcAft>
                      </a:pPr>
                      <a:r>
                        <a:rPr lang="en-US" sz="1100">
                          <a:effectLst/>
                        </a:rPr>
                        <a:t>Group</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Quantity per 100 per group</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12-week Supply at 100% Attendance</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12-week Supply at 50% Attendance</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12-week Supply at 25% Attendance</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Assumptions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4976908"/>
                  </a:ext>
                </a:extLst>
              </a:tr>
              <a:tr h="1172308">
                <a:tc>
                  <a:txBody>
                    <a:bodyPr/>
                    <a:lstStyle/>
                    <a:p>
                      <a:pPr marL="0" marR="0">
                        <a:spcBef>
                          <a:spcPts val="0"/>
                        </a:spcBef>
                        <a:spcAft>
                          <a:spcPts val="0"/>
                        </a:spcAft>
                      </a:pPr>
                      <a:r>
                        <a:rPr lang="en-US" sz="1100">
                          <a:effectLst/>
                        </a:rPr>
                        <a:t>Students</a:t>
                      </a:r>
                      <a:endParaRPr lang="en-US" sz="1200">
                        <a:effectLst/>
                      </a:endParaRPr>
                    </a:p>
                    <a:p>
                      <a:pPr marL="0" marR="0">
                        <a:spcBef>
                          <a:spcPts val="0"/>
                        </a:spcBef>
                        <a:spcAft>
                          <a:spcPts val="0"/>
                        </a:spcAft>
                      </a:pPr>
                      <a:r>
                        <a:rPr lang="en-US" sz="1100">
                          <a:effectLst/>
                        </a:rPr>
                        <a:t> </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100 masks per week</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1 disposable mask per week per student (to supplement the cloth masks provided by parent/guardian).</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6403432"/>
                  </a:ext>
                </a:extLst>
              </a:tr>
              <a:tr h="586153">
                <a:tc>
                  <a:txBody>
                    <a:bodyPr/>
                    <a:lstStyle/>
                    <a:p>
                      <a:pPr marL="0" marR="0">
                        <a:spcBef>
                          <a:spcPts val="0"/>
                        </a:spcBef>
                        <a:spcAft>
                          <a:spcPts val="0"/>
                        </a:spcAft>
                      </a:pPr>
                      <a:r>
                        <a:rPr lang="en-US" sz="1100">
                          <a:effectLst/>
                        </a:rPr>
                        <a:t>Teachers and other staff</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500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1,500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a:effectLst/>
                        </a:rPr>
                        <a:t>5 disposable masks per week per teacher.</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80844911"/>
                  </a:ext>
                </a:extLst>
              </a:tr>
              <a:tr h="879230">
                <a:tc>
                  <a:txBody>
                    <a:bodyPr/>
                    <a:lstStyle/>
                    <a:p>
                      <a:pPr marL="0" marR="0">
                        <a:spcBef>
                          <a:spcPts val="0"/>
                        </a:spcBef>
                        <a:spcAft>
                          <a:spcPts val="0"/>
                        </a:spcAft>
                      </a:pPr>
                      <a:r>
                        <a:rPr lang="en-US" sz="1100">
                          <a:effectLst/>
                        </a:rPr>
                        <a:t>School nurses and health providers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6,000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3,000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100" dirty="0">
                          <a:effectLst/>
                        </a:rPr>
                        <a:t>10 disposable masks per week per school nurse.</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0530116"/>
                  </a:ext>
                </a:extLst>
              </a:tr>
            </a:tbl>
          </a:graphicData>
        </a:graphic>
      </p:graphicFrame>
      <p:sp>
        <p:nvSpPr>
          <p:cNvPr id="4" name="Slide Number Placeholder 3">
            <a:extLst>
              <a:ext uri="{FF2B5EF4-FFF2-40B4-BE49-F238E27FC236}">
                <a16:creationId xmlns:a16="http://schemas.microsoft.com/office/drawing/2014/main" id="{77277F97-C3BB-413E-811B-2D6255FE7DCE}"/>
              </a:ext>
            </a:extLst>
          </p:cNvPr>
          <p:cNvSpPr>
            <a:spLocks noGrp="1"/>
          </p:cNvSpPr>
          <p:nvPr>
            <p:ph type="sldNum" sz="quarter" idx="12"/>
          </p:nvPr>
        </p:nvSpPr>
        <p:spPr/>
        <p:txBody>
          <a:bodyPr/>
          <a:lstStyle/>
          <a:p>
            <a:pPr>
              <a:defRPr/>
            </a:pPr>
            <a:fld id="{E443D2D3-79D4-425E-A51E-1C8F275C5E7B}" type="slidenum">
              <a:rPr lang="en-US" smtClean="0"/>
              <a:pPr>
                <a:defRPr/>
              </a:pPr>
              <a:t>28</a:t>
            </a:fld>
            <a:endParaRPr lang="en-US" dirty="0"/>
          </a:p>
        </p:txBody>
      </p:sp>
    </p:spTree>
    <p:extLst>
      <p:ext uri="{BB962C8B-B14F-4D97-AF65-F5344CB8AC3E}">
        <p14:creationId xmlns:p14="http://schemas.microsoft.com/office/powerpoint/2010/main" val="1350524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249A-20BF-413E-808F-A85901CB14DE}"/>
              </a:ext>
            </a:extLst>
          </p:cNvPr>
          <p:cNvSpPr>
            <a:spLocks noGrp="1"/>
          </p:cNvSpPr>
          <p:nvPr>
            <p:ph type="title"/>
          </p:nvPr>
        </p:nvSpPr>
        <p:spPr>
          <a:xfrm>
            <a:off x="457200" y="274638"/>
            <a:ext cx="8229600" cy="1630362"/>
          </a:xfrm>
        </p:spPr>
        <p:txBody>
          <a:bodyPr>
            <a:normAutofit fontScale="90000"/>
          </a:bodyPr>
          <a:lstStyle/>
          <a:p>
            <a:r>
              <a:rPr lang="en-US" dirty="0"/>
              <a:t>Massachusetts </a:t>
            </a:r>
            <a:br>
              <a:rPr lang="en-US" dirty="0"/>
            </a:br>
            <a:r>
              <a:rPr lang="en-US" dirty="0"/>
              <a:t>Staff In High-Intensity Contact with Students or Handling Waste Materials</a:t>
            </a:r>
          </a:p>
        </p:txBody>
      </p:sp>
      <p:graphicFrame>
        <p:nvGraphicFramePr>
          <p:cNvPr id="5" name="Content Placeholder 4">
            <a:extLst>
              <a:ext uri="{FF2B5EF4-FFF2-40B4-BE49-F238E27FC236}">
                <a16:creationId xmlns:a16="http://schemas.microsoft.com/office/drawing/2014/main" id="{1F4DE95A-1799-480F-8B5B-466C01C55F43}"/>
              </a:ext>
            </a:extLst>
          </p:cNvPr>
          <p:cNvGraphicFramePr>
            <a:graphicFrameLocks noGrp="1"/>
          </p:cNvGraphicFramePr>
          <p:nvPr>
            <p:ph idx="1"/>
            <p:extLst>
              <p:ext uri="{D42A27DB-BD31-4B8C-83A1-F6EECF244321}">
                <p14:modId xmlns:p14="http://schemas.microsoft.com/office/powerpoint/2010/main" val="926397742"/>
              </p:ext>
            </p:extLst>
          </p:nvPr>
        </p:nvGraphicFramePr>
        <p:xfrm>
          <a:off x="1143000" y="2264250"/>
          <a:ext cx="6781800" cy="3374549"/>
        </p:xfrm>
        <a:graphic>
          <a:graphicData uri="http://schemas.openxmlformats.org/drawingml/2006/table">
            <a:tbl>
              <a:tblPr firstRow="1" firstCol="1" bandRow="1">
                <a:tableStyleId>{5C22544A-7EE6-4342-B048-85BDC9FD1C3A}</a:tableStyleId>
              </a:tblPr>
              <a:tblGrid>
                <a:gridCol w="2672827">
                  <a:extLst>
                    <a:ext uri="{9D8B030D-6E8A-4147-A177-3AD203B41FA5}">
                      <a16:colId xmlns:a16="http://schemas.microsoft.com/office/drawing/2014/main" val="3226965121"/>
                    </a:ext>
                  </a:extLst>
                </a:gridCol>
                <a:gridCol w="913911">
                  <a:extLst>
                    <a:ext uri="{9D8B030D-6E8A-4147-A177-3AD203B41FA5}">
                      <a16:colId xmlns:a16="http://schemas.microsoft.com/office/drawing/2014/main" val="2324172938"/>
                    </a:ext>
                  </a:extLst>
                </a:gridCol>
                <a:gridCol w="1109749">
                  <a:extLst>
                    <a:ext uri="{9D8B030D-6E8A-4147-A177-3AD203B41FA5}">
                      <a16:colId xmlns:a16="http://schemas.microsoft.com/office/drawing/2014/main" val="2507642444"/>
                    </a:ext>
                  </a:extLst>
                </a:gridCol>
                <a:gridCol w="2085313">
                  <a:extLst>
                    <a:ext uri="{9D8B030D-6E8A-4147-A177-3AD203B41FA5}">
                      <a16:colId xmlns:a16="http://schemas.microsoft.com/office/drawing/2014/main" val="1725515024"/>
                    </a:ext>
                  </a:extLst>
                </a:gridCol>
              </a:tblGrid>
              <a:tr h="578954">
                <a:tc>
                  <a:txBody>
                    <a:bodyPr/>
                    <a:lstStyle/>
                    <a:p>
                      <a:pPr marL="0" marR="0" algn="ctr">
                        <a:spcBef>
                          <a:spcPts val="0"/>
                        </a:spcBef>
                        <a:spcAft>
                          <a:spcPts val="0"/>
                        </a:spcAft>
                      </a:pPr>
                      <a:r>
                        <a:rPr lang="en-US" sz="1200">
                          <a:effectLst/>
                        </a:rPr>
                        <a:t>Item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1-week Supply for 1 Staff</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12-week Supply</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Assumptions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4345725"/>
                  </a:ext>
                </a:extLst>
              </a:tr>
              <a:tr h="385969">
                <a:tc>
                  <a:txBody>
                    <a:bodyPr/>
                    <a:lstStyle/>
                    <a:p>
                      <a:pPr marL="0" marR="0">
                        <a:spcBef>
                          <a:spcPts val="0"/>
                        </a:spcBef>
                        <a:spcAft>
                          <a:spcPts val="0"/>
                        </a:spcAft>
                      </a:pPr>
                      <a:r>
                        <a:rPr lang="en-US" sz="1200">
                          <a:effectLst/>
                        </a:rPr>
                        <a:t>Disposable Nitrile Gloves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120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10 pairs disposable nitrile gloves per week, per staff. </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7523072"/>
                  </a:ext>
                </a:extLst>
              </a:tr>
              <a:tr h="385969">
                <a:tc>
                  <a:txBody>
                    <a:bodyPr/>
                    <a:lstStyle/>
                    <a:p>
                      <a:pPr marL="0" marR="0">
                        <a:spcBef>
                          <a:spcPts val="0"/>
                        </a:spcBef>
                        <a:spcAft>
                          <a:spcPts val="0"/>
                        </a:spcAft>
                      </a:pPr>
                      <a:r>
                        <a:rPr lang="en-US" sz="1200">
                          <a:effectLst/>
                        </a:rPr>
                        <a:t>Disposable Gowns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120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10 disposable gowns per week, per staff.</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3250736"/>
                  </a:ext>
                </a:extLst>
              </a:tr>
              <a:tr h="385969">
                <a:tc>
                  <a:txBody>
                    <a:bodyPr/>
                    <a:lstStyle/>
                    <a:p>
                      <a:pPr marL="0" marR="0">
                        <a:spcBef>
                          <a:spcPts val="0"/>
                        </a:spcBef>
                        <a:spcAft>
                          <a:spcPts val="0"/>
                        </a:spcAft>
                      </a:pPr>
                      <a:r>
                        <a:rPr lang="en-US" sz="1200">
                          <a:effectLst/>
                        </a:rPr>
                        <a:t>Eye Protection</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n/a</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2 re-usable eye protection per staff total.</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3709055"/>
                  </a:ext>
                </a:extLst>
              </a:tr>
              <a:tr h="385969">
                <a:tc>
                  <a:txBody>
                    <a:bodyPr/>
                    <a:lstStyle/>
                    <a:p>
                      <a:pPr marL="0" marR="0">
                        <a:spcBef>
                          <a:spcPts val="0"/>
                        </a:spcBef>
                        <a:spcAft>
                          <a:spcPts val="0"/>
                        </a:spcAft>
                      </a:pPr>
                      <a:r>
                        <a:rPr lang="en-US" sz="1200">
                          <a:effectLst/>
                        </a:rPr>
                        <a:t>Face Shields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n/a</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2 reusable face shields per staff total.</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1939350"/>
                  </a:ext>
                </a:extLst>
              </a:tr>
              <a:tr h="415453">
                <a:tc>
                  <a:txBody>
                    <a:bodyPr/>
                    <a:lstStyle/>
                    <a:p>
                      <a:pPr marL="0" marR="0">
                        <a:spcBef>
                          <a:spcPts val="0"/>
                        </a:spcBef>
                        <a:spcAft>
                          <a:spcPts val="0"/>
                        </a:spcAft>
                      </a:pPr>
                      <a:r>
                        <a:rPr lang="en-US" sz="1200" dirty="0">
                          <a:effectLst/>
                        </a:rPr>
                        <a:t>Waste Disposal Medium</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n/a</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1 unit per staff total.</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1608888"/>
                  </a:ext>
                </a:extLst>
              </a:tr>
              <a:tr h="836266">
                <a:tc>
                  <a:txBody>
                    <a:bodyPr/>
                    <a:lstStyle/>
                    <a:p>
                      <a:pPr marL="0" marR="0">
                        <a:spcBef>
                          <a:spcPts val="0"/>
                        </a:spcBef>
                        <a:spcAft>
                          <a:spcPts val="0"/>
                        </a:spcAft>
                      </a:pPr>
                      <a:r>
                        <a:rPr lang="en-US" sz="1200">
                          <a:effectLst/>
                        </a:rPr>
                        <a:t>N-95 Ventilating Masks*</a:t>
                      </a:r>
                    </a:p>
                    <a:p>
                      <a:pPr marL="0" marR="0">
                        <a:spcBef>
                          <a:spcPts val="0"/>
                        </a:spcBef>
                        <a:spcAft>
                          <a:spcPts val="0"/>
                        </a:spcAft>
                      </a:pPr>
                      <a:r>
                        <a:rPr lang="en-US" sz="1000">
                          <a:effectLst/>
                        </a:rPr>
                        <a:t>Note: N-95 masks are recommended </a:t>
                      </a:r>
                      <a:r>
                        <a:rPr lang="en-US" sz="1000" u="sng">
                          <a:effectLst/>
                        </a:rPr>
                        <a:t>only</a:t>
                      </a:r>
                      <a:r>
                        <a:rPr lang="en-US" sz="1000">
                          <a:effectLst/>
                        </a:rPr>
                        <a:t> if staff will be in contact with a suspected COVID-19 positive case and/or performing aerosol-generating procedures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120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dirty="0">
                          <a:effectLst/>
                        </a:rPr>
                        <a:t>10 N-95 masks per week, per staff.</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431344"/>
                  </a:ext>
                </a:extLst>
              </a:tr>
            </a:tbl>
          </a:graphicData>
        </a:graphic>
      </p:graphicFrame>
      <p:sp>
        <p:nvSpPr>
          <p:cNvPr id="4" name="Slide Number Placeholder 3">
            <a:extLst>
              <a:ext uri="{FF2B5EF4-FFF2-40B4-BE49-F238E27FC236}">
                <a16:creationId xmlns:a16="http://schemas.microsoft.com/office/drawing/2014/main" id="{5832DF54-967A-4107-A6B5-CDE5E9BDC720}"/>
              </a:ext>
            </a:extLst>
          </p:cNvPr>
          <p:cNvSpPr>
            <a:spLocks noGrp="1"/>
          </p:cNvSpPr>
          <p:nvPr>
            <p:ph type="sldNum" sz="quarter" idx="12"/>
          </p:nvPr>
        </p:nvSpPr>
        <p:spPr/>
        <p:txBody>
          <a:bodyPr/>
          <a:lstStyle/>
          <a:p>
            <a:pPr>
              <a:defRPr/>
            </a:pPr>
            <a:fld id="{E443D2D3-79D4-425E-A51E-1C8F275C5E7B}" type="slidenum">
              <a:rPr lang="en-US" smtClean="0"/>
              <a:pPr>
                <a:defRPr/>
              </a:pPr>
              <a:t>29</a:t>
            </a:fld>
            <a:endParaRPr lang="en-US" dirty="0"/>
          </a:p>
        </p:txBody>
      </p:sp>
    </p:spTree>
    <p:extLst>
      <p:ext uri="{BB962C8B-B14F-4D97-AF65-F5344CB8AC3E}">
        <p14:creationId xmlns:p14="http://schemas.microsoft.com/office/powerpoint/2010/main" val="2443428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85A8-F4E5-4C88-804F-5AD293765B1B}"/>
              </a:ext>
            </a:extLst>
          </p:cNvPr>
          <p:cNvSpPr>
            <a:spLocks noGrp="1"/>
          </p:cNvSpPr>
          <p:nvPr>
            <p:ph type="title"/>
          </p:nvPr>
        </p:nvSpPr>
        <p:spPr/>
        <p:txBody>
          <a:bodyPr/>
          <a:lstStyle/>
          <a:p>
            <a:r>
              <a:rPr lang="en-US" dirty="0"/>
              <a:t>Unified Approach</a:t>
            </a:r>
          </a:p>
        </p:txBody>
      </p:sp>
      <p:sp>
        <p:nvSpPr>
          <p:cNvPr id="3" name="Content Placeholder 2">
            <a:extLst>
              <a:ext uri="{FF2B5EF4-FFF2-40B4-BE49-F238E27FC236}">
                <a16:creationId xmlns:a16="http://schemas.microsoft.com/office/drawing/2014/main" id="{4AA39012-D034-49AB-A76F-504DFC0DF461}"/>
              </a:ext>
            </a:extLst>
          </p:cNvPr>
          <p:cNvSpPr>
            <a:spLocks noGrp="1"/>
          </p:cNvSpPr>
          <p:nvPr>
            <p:ph idx="1"/>
          </p:nvPr>
        </p:nvSpPr>
        <p:spPr/>
        <p:txBody>
          <a:bodyPr>
            <a:normAutofit/>
          </a:bodyPr>
          <a:lstStyle/>
          <a:p>
            <a:r>
              <a:rPr lang="en-US" dirty="0"/>
              <a:t>Educators unite in call for remote opening</a:t>
            </a:r>
          </a:p>
          <a:p>
            <a:pPr lvl="1"/>
            <a:r>
              <a:rPr lang="en-US" dirty="0"/>
              <a:t>See </a:t>
            </a:r>
            <a:r>
              <a:rPr lang="en-US" dirty="0">
                <a:hlinkClick r:id="rId2"/>
              </a:rPr>
              <a:t>NJPSA, NJASA, NJEA joint statement </a:t>
            </a:r>
            <a:r>
              <a:rPr lang="en-US" dirty="0"/>
              <a:t> on reopening</a:t>
            </a:r>
          </a:p>
          <a:p>
            <a:r>
              <a:rPr lang="en-US" dirty="0"/>
              <a:t>Ensuring health and safety must be top priority</a:t>
            </a:r>
          </a:p>
          <a:p>
            <a:r>
              <a:rPr lang="en-US" dirty="0"/>
              <a:t>Need clear, universal standards</a:t>
            </a:r>
          </a:p>
          <a:p>
            <a:r>
              <a:rPr lang="en-US" dirty="0"/>
              <a:t>Need to learn from experience of others and recent challenges here in New Jersey</a:t>
            </a:r>
          </a:p>
        </p:txBody>
      </p:sp>
      <p:sp>
        <p:nvSpPr>
          <p:cNvPr id="4" name="Slide Number Placeholder 3">
            <a:extLst>
              <a:ext uri="{FF2B5EF4-FFF2-40B4-BE49-F238E27FC236}">
                <a16:creationId xmlns:a16="http://schemas.microsoft.com/office/drawing/2014/main" id="{9460D296-1C11-4803-9E46-A22E9C951195}"/>
              </a:ext>
            </a:extLst>
          </p:cNvPr>
          <p:cNvSpPr>
            <a:spLocks noGrp="1"/>
          </p:cNvSpPr>
          <p:nvPr>
            <p:ph type="sldNum" sz="quarter" idx="12"/>
          </p:nvPr>
        </p:nvSpPr>
        <p:spPr/>
        <p:txBody>
          <a:bodyPr/>
          <a:lstStyle/>
          <a:p>
            <a:pPr>
              <a:defRPr/>
            </a:pPr>
            <a:fld id="{E443D2D3-79D4-425E-A51E-1C8F275C5E7B}" type="slidenum">
              <a:rPr lang="en-US" smtClean="0"/>
              <a:pPr>
                <a:defRPr/>
              </a:pPr>
              <a:t>3</a:t>
            </a:fld>
            <a:endParaRPr lang="en-US" dirty="0"/>
          </a:p>
        </p:txBody>
      </p:sp>
    </p:spTree>
    <p:extLst>
      <p:ext uri="{BB962C8B-B14F-4D97-AF65-F5344CB8AC3E}">
        <p14:creationId xmlns:p14="http://schemas.microsoft.com/office/powerpoint/2010/main" val="4143808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CD03-FBCC-464C-9CB5-01748DE439C6}"/>
              </a:ext>
            </a:extLst>
          </p:cNvPr>
          <p:cNvSpPr>
            <a:spLocks noGrp="1"/>
          </p:cNvSpPr>
          <p:nvPr>
            <p:ph type="title"/>
          </p:nvPr>
        </p:nvSpPr>
        <p:spPr/>
        <p:txBody>
          <a:bodyPr/>
          <a:lstStyle/>
          <a:p>
            <a:r>
              <a:rPr lang="en-US" dirty="0"/>
              <a:t>Massachusetts Building Supplies</a:t>
            </a:r>
          </a:p>
        </p:txBody>
      </p:sp>
      <p:graphicFrame>
        <p:nvGraphicFramePr>
          <p:cNvPr id="5" name="Content Placeholder 4">
            <a:extLst>
              <a:ext uri="{FF2B5EF4-FFF2-40B4-BE49-F238E27FC236}">
                <a16:creationId xmlns:a16="http://schemas.microsoft.com/office/drawing/2014/main" id="{E54E9919-9C2E-4B98-A4FF-D6ADFC05BC47}"/>
              </a:ext>
            </a:extLst>
          </p:cNvPr>
          <p:cNvGraphicFramePr>
            <a:graphicFrameLocks noGrp="1"/>
          </p:cNvGraphicFramePr>
          <p:nvPr>
            <p:ph idx="1"/>
            <p:extLst>
              <p:ext uri="{D42A27DB-BD31-4B8C-83A1-F6EECF244321}">
                <p14:modId xmlns:p14="http://schemas.microsoft.com/office/powerpoint/2010/main" val="3847631498"/>
              </p:ext>
            </p:extLst>
          </p:nvPr>
        </p:nvGraphicFramePr>
        <p:xfrm>
          <a:off x="1295399" y="1828800"/>
          <a:ext cx="6553201" cy="3200400"/>
        </p:xfrm>
        <a:graphic>
          <a:graphicData uri="http://schemas.openxmlformats.org/drawingml/2006/table">
            <a:tbl>
              <a:tblPr firstRow="1" firstCol="1" bandRow="1">
                <a:tableStyleId>{5C22544A-7EE6-4342-B048-85BDC9FD1C3A}</a:tableStyleId>
              </a:tblPr>
              <a:tblGrid>
                <a:gridCol w="926765">
                  <a:extLst>
                    <a:ext uri="{9D8B030D-6E8A-4147-A177-3AD203B41FA5}">
                      <a16:colId xmlns:a16="http://schemas.microsoft.com/office/drawing/2014/main" val="4087816981"/>
                    </a:ext>
                  </a:extLst>
                </a:gridCol>
                <a:gridCol w="1087180">
                  <a:extLst>
                    <a:ext uri="{9D8B030D-6E8A-4147-A177-3AD203B41FA5}">
                      <a16:colId xmlns:a16="http://schemas.microsoft.com/office/drawing/2014/main" val="1814838191"/>
                    </a:ext>
                  </a:extLst>
                </a:gridCol>
                <a:gridCol w="1134814">
                  <a:extLst>
                    <a:ext uri="{9D8B030D-6E8A-4147-A177-3AD203B41FA5}">
                      <a16:colId xmlns:a16="http://schemas.microsoft.com/office/drawing/2014/main" val="4176888221"/>
                    </a:ext>
                  </a:extLst>
                </a:gridCol>
                <a:gridCol w="1386995">
                  <a:extLst>
                    <a:ext uri="{9D8B030D-6E8A-4147-A177-3AD203B41FA5}">
                      <a16:colId xmlns:a16="http://schemas.microsoft.com/office/drawing/2014/main" val="4101706502"/>
                    </a:ext>
                  </a:extLst>
                </a:gridCol>
                <a:gridCol w="2017447">
                  <a:extLst>
                    <a:ext uri="{9D8B030D-6E8A-4147-A177-3AD203B41FA5}">
                      <a16:colId xmlns:a16="http://schemas.microsoft.com/office/drawing/2014/main" val="2305401423"/>
                    </a:ext>
                  </a:extLst>
                </a:gridCol>
              </a:tblGrid>
              <a:tr h="914400">
                <a:tc>
                  <a:txBody>
                    <a:bodyPr/>
                    <a:lstStyle/>
                    <a:p>
                      <a:pPr marL="0" marR="0" algn="ctr">
                        <a:spcBef>
                          <a:spcPts val="0"/>
                        </a:spcBef>
                        <a:spcAft>
                          <a:spcPts val="0"/>
                        </a:spcAft>
                      </a:pPr>
                      <a:r>
                        <a:rPr lang="en-US" sz="1200">
                          <a:effectLst/>
                        </a:rPr>
                        <a:t> </a:t>
                      </a:r>
                    </a:p>
                    <a:p>
                      <a:pPr marL="0" marR="0" algn="ctr">
                        <a:spcBef>
                          <a:spcPts val="0"/>
                        </a:spcBef>
                        <a:spcAft>
                          <a:spcPts val="0"/>
                        </a:spcAft>
                      </a:pPr>
                      <a:r>
                        <a:rPr lang="en-US" sz="1200">
                          <a:effectLst/>
                        </a:rPr>
                        <a:t> </a:t>
                      </a:r>
                    </a:p>
                    <a:p>
                      <a:pPr marL="0" marR="0" algn="ctr">
                        <a:spcBef>
                          <a:spcPts val="0"/>
                        </a:spcBef>
                        <a:spcAft>
                          <a:spcPts val="0"/>
                        </a:spcAft>
                      </a:pPr>
                      <a:r>
                        <a:rPr lang="en-US" sz="1200">
                          <a:effectLst/>
                        </a:rPr>
                        <a:t>Item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1-week Supply for one building</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12-week Supply at 100% Attendance</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12-week Supply at 50% Attendance</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p>
                    <a:p>
                      <a:pPr marL="0" marR="0" algn="ctr">
                        <a:spcBef>
                          <a:spcPts val="0"/>
                        </a:spcBef>
                        <a:spcAft>
                          <a:spcPts val="0"/>
                        </a:spcAft>
                      </a:pPr>
                      <a:r>
                        <a:rPr lang="en-US" sz="1200">
                          <a:effectLst/>
                        </a:rPr>
                        <a:t>Assumptions</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9583754"/>
                  </a:ext>
                </a:extLst>
              </a:tr>
              <a:tr h="685800">
                <a:tc>
                  <a:txBody>
                    <a:bodyPr/>
                    <a:lstStyle/>
                    <a:p>
                      <a:pPr marL="0" marR="0">
                        <a:spcBef>
                          <a:spcPts val="0"/>
                        </a:spcBef>
                        <a:spcAft>
                          <a:spcPts val="0"/>
                        </a:spcAft>
                      </a:pPr>
                      <a:r>
                        <a:rPr lang="en-US" sz="1200">
                          <a:effectLst/>
                        </a:rPr>
                        <a:t>Hand Sanitizer</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1/3 gallon/ classroom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4 gallons/</a:t>
                      </a:r>
                    </a:p>
                    <a:p>
                      <a:pPr marL="0" marR="0" algn="ctr">
                        <a:spcBef>
                          <a:spcPts val="0"/>
                        </a:spcBef>
                        <a:spcAft>
                          <a:spcPts val="0"/>
                        </a:spcAft>
                      </a:pPr>
                      <a:r>
                        <a:rPr lang="en-US" sz="1200">
                          <a:effectLst/>
                        </a:rPr>
                        <a:t>classroom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 gallons/</a:t>
                      </a:r>
                    </a:p>
                    <a:p>
                      <a:pPr marL="0" marR="0" algn="ctr">
                        <a:spcBef>
                          <a:spcPts val="0"/>
                        </a:spcBef>
                        <a:spcAft>
                          <a:spcPts val="0"/>
                        </a:spcAft>
                      </a:pPr>
                      <a:r>
                        <a:rPr lang="en-US" sz="1200">
                          <a:effectLst/>
                        </a:rPr>
                        <a:t>classroom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1/3 gallon of hand sanitizer per classroom, per week at 100% attendance. </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6699725"/>
                  </a:ext>
                </a:extLst>
              </a:tr>
              <a:tr h="914400">
                <a:tc>
                  <a:txBody>
                    <a:bodyPr/>
                    <a:lstStyle/>
                    <a:p>
                      <a:pPr marL="0" marR="0">
                        <a:spcBef>
                          <a:spcPts val="0"/>
                        </a:spcBef>
                        <a:spcAft>
                          <a:spcPts val="0"/>
                        </a:spcAft>
                      </a:pPr>
                      <a:r>
                        <a:rPr lang="en-US" sz="1200">
                          <a:effectLst/>
                        </a:rPr>
                        <a:t>Disposable Nitrile Gloves</a:t>
                      </a:r>
                    </a:p>
                    <a:p>
                      <a:pPr marL="0" marR="0">
                        <a:spcBef>
                          <a:spcPts val="0"/>
                        </a:spcBef>
                        <a:spcAft>
                          <a:spcPts val="0"/>
                        </a:spcAft>
                      </a:pPr>
                      <a:r>
                        <a:rPr lang="en-US" sz="1200">
                          <a:effectLst/>
                        </a:rPr>
                        <a:t> </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240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240</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a:effectLst/>
                        </a:rPr>
                        <a:t>20 disposable nitrile gloves (pair) per week, per custodial staff member at 100% attendance. </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4922573"/>
                  </a:ext>
                </a:extLst>
              </a:tr>
              <a:tr h="685800">
                <a:tc>
                  <a:txBody>
                    <a:bodyPr/>
                    <a:lstStyle/>
                    <a:p>
                      <a:pPr marL="0" marR="0">
                        <a:spcBef>
                          <a:spcPts val="0"/>
                        </a:spcBef>
                        <a:spcAft>
                          <a:spcPts val="0"/>
                        </a:spcAft>
                      </a:pPr>
                      <a:r>
                        <a:rPr lang="en-US" sz="1200">
                          <a:effectLst/>
                        </a:rPr>
                        <a:t>Waste Disposal Medium</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n/a</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n/a</a:t>
                      </a:r>
                      <a:endParaRPr lang="en-US" sz="120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dirty="0">
                          <a:effectLst/>
                        </a:rPr>
                        <a:t>1 disposal medium per school building.</a:t>
                      </a:r>
                      <a:endParaRPr lang="en-US" sz="1200" dirty="0">
                        <a:solidFill>
                          <a:srgbClr val="7B7B7B"/>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524191"/>
                  </a:ext>
                </a:extLst>
              </a:tr>
            </a:tbl>
          </a:graphicData>
        </a:graphic>
      </p:graphicFrame>
      <p:sp>
        <p:nvSpPr>
          <p:cNvPr id="4" name="Slide Number Placeholder 3">
            <a:extLst>
              <a:ext uri="{FF2B5EF4-FFF2-40B4-BE49-F238E27FC236}">
                <a16:creationId xmlns:a16="http://schemas.microsoft.com/office/drawing/2014/main" id="{19A80FC2-C006-4041-B4AA-3107EB0E1831}"/>
              </a:ext>
            </a:extLst>
          </p:cNvPr>
          <p:cNvSpPr>
            <a:spLocks noGrp="1"/>
          </p:cNvSpPr>
          <p:nvPr>
            <p:ph type="sldNum" sz="quarter" idx="12"/>
          </p:nvPr>
        </p:nvSpPr>
        <p:spPr/>
        <p:txBody>
          <a:bodyPr/>
          <a:lstStyle/>
          <a:p>
            <a:pPr>
              <a:defRPr/>
            </a:pPr>
            <a:fld id="{E443D2D3-79D4-425E-A51E-1C8F275C5E7B}" type="slidenum">
              <a:rPr lang="en-US" smtClean="0"/>
              <a:pPr>
                <a:defRPr/>
              </a:pPr>
              <a:t>30</a:t>
            </a:fld>
            <a:endParaRPr lang="en-US" dirty="0"/>
          </a:p>
        </p:txBody>
      </p:sp>
    </p:spTree>
    <p:extLst>
      <p:ext uri="{BB962C8B-B14F-4D97-AF65-F5344CB8AC3E}">
        <p14:creationId xmlns:p14="http://schemas.microsoft.com/office/powerpoint/2010/main" val="765895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0A49-E8BD-4878-BCAC-2CB4E2600AE8}"/>
              </a:ext>
            </a:extLst>
          </p:cNvPr>
          <p:cNvSpPr>
            <a:spLocks noGrp="1"/>
          </p:cNvSpPr>
          <p:nvPr>
            <p:ph type="title"/>
          </p:nvPr>
        </p:nvSpPr>
        <p:spPr/>
        <p:txBody>
          <a:bodyPr/>
          <a:lstStyle/>
          <a:p>
            <a:r>
              <a:rPr lang="en-US" dirty="0"/>
              <a:t>Transportation Challenges</a:t>
            </a:r>
          </a:p>
        </p:txBody>
      </p:sp>
      <p:sp>
        <p:nvSpPr>
          <p:cNvPr id="3" name="Content Placeholder 2">
            <a:extLst>
              <a:ext uri="{FF2B5EF4-FFF2-40B4-BE49-F238E27FC236}">
                <a16:creationId xmlns:a16="http://schemas.microsoft.com/office/drawing/2014/main" id="{CB2D83AF-8EB8-498E-B722-6A0A6F3B86FB}"/>
              </a:ext>
            </a:extLst>
          </p:cNvPr>
          <p:cNvSpPr>
            <a:spLocks noGrp="1"/>
          </p:cNvSpPr>
          <p:nvPr>
            <p:ph idx="1"/>
          </p:nvPr>
        </p:nvSpPr>
        <p:spPr/>
        <p:txBody>
          <a:bodyPr>
            <a:normAutofit fontScale="62500" lnSpcReduction="20000"/>
          </a:bodyPr>
          <a:lstStyle/>
          <a:p>
            <a:r>
              <a:rPr lang="en-US" dirty="0"/>
              <a:t>Screening of bus drivers</a:t>
            </a:r>
          </a:p>
          <a:p>
            <a:pPr lvl="1"/>
            <a:r>
              <a:rPr lang="en-US" dirty="0"/>
              <a:t>Employee</a:t>
            </a:r>
          </a:p>
          <a:p>
            <a:pPr lvl="1"/>
            <a:r>
              <a:rPr lang="en-US" dirty="0"/>
              <a:t>Contracted driver</a:t>
            </a:r>
          </a:p>
          <a:p>
            <a:r>
              <a:rPr lang="en-US" dirty="0"/>
              <a:t>How to address problem behavior at the bus stop</a:t>
            </a:r>
          </a:p>
          <a:p>
            <a:pPr lvl="1"/>
            <a:r>
              <a:rPr lang="en-US" dirty="0"/>
              <a:t>Notice in advance to parents and students</a:t>
            </a:r>
          </a:p>
          <a:p>
            <a:pPr lvl="1"/>
            <a:r>
              <a:rPr lang="en-US" dirty="0"/>
              <a:t>Communication between driver/bus aides and school administration</a:t>
            </a:r>
          </a:p>
          <a:p>
            <a:r>
              <a:rPr lang="en-US" dirty="0"/>
              <a:t>Enforcing social distancing, hand sanitizing and enforcing wearing of face masks where appropriate</a:t>
            </a:r>
          </a:p>
          <a:p>
            <a:pPr lvl="1"/>
            <a:r>
              <a:rPr lang="en-US" dirty="0"/>
              <a:t>Ideally have another staff member on bus</a:t>
            </a:r>
          </a:p>
          <a:p>
            <a:pPr lvl="1"/>
            <a:r>
              <a:rPr lang="en-US" dirty="0"/>
              <a:t>Posting signs on buses with clear direction</a:t>
            </a:r>
          </a:p>
          <a:p>
            <a:pPr lvl="1"/>
            <a:r>
              <a:rPr lang="en-US" dirty="0"/>
              <a:t>Reviewing video footage periodically</a:t>
            </a:r>
          </a:p>
          <a:p>
            <a:r>
              <a:rPr lang="en-US" dirty="0"/>
              <a:t>If no screening at this point, potential exposure of other students and staff</a:t>
            </a:r>
          </a:p>
          <a:p>
            <a:r>
              <a:rPr lang="en-US" dirty="0"/>
              <a:t>Heightened standards for cleaning and sanitizing between bus routes</a:t>
            </a:r>
          </a:p>
          <a:p>
            <a:r>
              <a:rPr lang="en-US" dirty="0"/>
              <a:t>Ensuring health and safety protocols followed as students exit bus, wait to enter the building</a:t>
            </a:r>
          </a:p>
          <a:p>
            <a:endParaRPr lang="en-US" dirty="0"/>
          </a:p>
        </p:txBody>
      </p:sp>
      <p:sp>
        <p:nvSpPr>
          <p:cNvPr id="5" name="Slide Number Placeholder 4">
            <a:extLst>
              <a:ext uri="{FF2B5EF4-FFF2-40B4-BE49-F238E27FC236}">
                <a16:creationId xmlns:a16="http://schemas.microsoft.com/office/drawing/2014/main" id="{B5E7379D-05F7-1947-A9F5-CB677BF51D80}"/>
              </a:ext>
            </a:extLst>
          </p:cNvPr>
          <p:cNvSpPr>
            <a:spLocks noGrp="1"/>
          </p:cNvSpPr>
          <p:nvPr>
            <p:ph type="sldNum" sz="quarter" idx="12"/>
          </p:nvPr>
        </p:nvSpPr>
        <p:spPr/>
        <p:txBody>
          <a:bodyPr/>
          <a:lstStyle/>
          <a:p>
            <a:fld id="{E443D2D3-79D4-425E-A51E-1C8F275C5E7B}" type="slidenum">
              <a:rPr lang="en-US" smtClean="0"/>
              <a:pPr/>
              <a:t>31</a:t>
            </a:fld>
            <a:endParaRPr lang="en-US" dirty="0"/>
          </a:p>
        </p:txBody>
      </p:sp>
    </p:spTree>
    <p:extLst>
      <p:ext uri="{BB962C8B-B14F-4D97-AF65-F5344CB8AC3E}">
        <p14:creationId xmlns:p14="http://schemas.microsoft.com/office/powerpoint/2010/main" val="2434296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812A-F7A6-4BAB-8EEC-FB436BC5AD53}"/>
              </a:ext>
            </a:extLst>
          </p:cNvPr>
          <p:cNvSpPr>
            <a:spLocks noGrp="1"/>
          </p:cNvSpPr>
          <p:nvPr>
            <p:ph type="title"/>
          </p:nvPr>
        </p:nvSpPr>
        <p:spPr/>
        <p:txBody>
          <a:bodyPr/>
          <a:lstStyle/>
          <a:p>
            <a:r>
              <a:rPr lang="en-US" dirty="0"/>
              <a:t>Adequate Supplies</a:t>
            </a:r>
          </a:p>
        </p:txBody>
      </p:sp>
      <p:sp>
        <p:nvSpPr>
          <p:cNvPr id="3" name="Content Placeholder 2">
            <a:extLst>
              <a:ext uri="{FF2B5EF4-FFF2-40B4-BE49-F238E27FC236}">
                <a16:creationId xmlns:a16="http://schemas.microsoft.com/office/drawing/2014/main" id="{4652FF5A-A9A8-40CB-BB67-E9B342C64A7C}"/>
              </a:ext>
            </a:extLst>
          </p:cNvPr>
          <p:cNvSpPr>
            <a:spLocks noGrp="1"/>
          </p:cNvSpPr>
          <p:nvPr>
            <p:ph idx="1"/>
          </p:nvPr>
        </p:nvSpPr>
        <p:spPr/>
        <p:txBody>
          <a:bodyPr/>
          <a:lstStyle/>
          <a:p>
            <a:r>
              <a:rPr lang="en-US" sz="2800" dirty="0"/>
              <a:t>Support </a:t>
            </a:r>
            <a:r>
              <a:rPr lang="en-US" sz="2800" u="sng" dirty="0">
                <a:hlinkClick r:id="rId2"/>
              </a:rPr>
              <a:t>healthy hygiene</a:t>
            </a:r>
            <a:r>
              <a:rPr lang="en-US" sz="2800" dirty="0"/>
              <a:t> behaviors by providing adequate supplies, including: </a:t>
            </a:r>
          </a:p>
          <a:p>
            <a:pPr lvl="1"/>
            <a:r>
              <a:rPr lang="en-US" sz="2400" dirty="0"/>
              <a:t>soap, </a:t>
            </a:r>
          </a:p>
          <a:p>
            <a:pPr lvl="1"/>
            <a:r>
              <a:rPr lang="en-US" sz="2400" dirty="0"/>
              <a:t>hand sanitizer with at least 60 percent alcohol (for staff and older children who can safely use hand sanitizer), </a:t>
            </a:r>
          </a:p>
          <a:p>
            <a:pPr lvl="1"/>
            <a:r>
              <a:rPr lang="en-US" sz="2400" dirty="0"/>
              <a:t>paper towels, tissues, disinfectant wipes, </a:t>
            </a:r>
          </a:p>
          <a:p>
            <a:pPr lvl="1"/>
            <a:r>
              <a:rPr lang="en-US" sz="2400" dirty="0"/>
              <a:t>cloth face coverings (as feasible) and </a:t>
            </a:r>
          </a:p>
          <a:p>
            <a:pPr lvl="1"/>
            <a:r>
              <a:rPr lang="en-US" sz="2400" dirty="0"/>
              <a:t>no-touch/foot-pedal trash cans.</a:t>
            </a:r>
          </a:p>
          <a:p>
            <a:endParaRPr lang="en-US" dirty="0"/>
          </a:p>
        </p:txBody>
      </p:sp>
      <p:sp>
        <p:nvSpPr>
          <p:cNvPr id="4" name="Slide Number Placeholder 3">
            <a:extLst>
              <a:ext uri="{FF2B5EF4-FFF2-40B4-BE49-F238E27FC236}">
                <a16:creationId xmlns:a16="http://schemas.microsoft.com/office/drawing/2014/main" id="{1F3C62AC-0DDB-43FD-AC7E-7DEF5FBCFEAA}"/>
              </a:ext>
            </a:extLst>
          </p:cNvPr>
          <p:cNvSpPr>
            <a:spLocks noGrp="1"/>
          </p:cNvSpPr>
          <p:nvPr>
            <p:ph type="sldNum" sz="quarter" idx="12"/>
          </p:nvPr>
        </p:nvSpPr>
        <p:spPr/>
        <p:txBody>
          <a:bodyPr/>
          <a:lstStyle/>
          <a:p>
            <a:pPr>
              <a:defRPr/>
            </a:pPr>
            <a:fld id="{E443D2D3-79D4-425E-A51E-1C8F275C5E7B}" type="slidenum">
              <a:rPr lang="en-US" smtClean="0"/>
              <a:pPr>
                <a:defRPr/>
              </a:pPr>
              <a:t>32</a:t>
            </a:fld>
            <a:endParaRPr lang="en-US" dirty="0"/>
          </a:p>
        </p:txBody>
      </p:sp>
    </p:spTree>
    <p:extLst>
      <p:ext uri="{BB962C8B-B14F-4D97-AF65-F5344CB8AC3E}">
        <p14:creationId xmlns:p14="http://schemas.microsoft.com/office/powerpoint/2010/main" val="3374538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D65E-D530-4726-B2B5-99B53BC0F6BC}"/>
              </a:ext>
            </a:extLst>
          </p:cNvPr>
          <p:cNvSpPr>
            <a:spLocks noGrp="1"/>
          </p:cNvSpPr>
          <p:nvPr>
            <p:ph type="title"/>
          </p:nvPr>
        </p:nvSpPr>
        <p:spPr/>
        <p:txBody>
          <a:bodyPr/>
          <a:lstStyle/>
          <a:p>
            <a:r>
              <a:rPr lang="en-US" dirty="0"/>
              <a:t>Cleaning and Disinfection</a:t>
            </a:r>
          </a:p>
        </p:txBody>
      </p:sp>
      <p:sp>
        <p:nvSpPr>
          <p:cNvPr id="3" name="Content Placeholder 2">
            <a:extLst>
              <a:ext uri="{FF2B5EF4-FFF2-40B4-BE49-F238E27FC236}">
                <a16:creationId xmlns:a16="http://schemas.microsoft.com/office/drawing/2014/main" id="{97BA5A81-C2B6-461F-AFBE-B354575C13BD}"/>
              </a:ext>
            </a:extLst>
          </p:cNvPr>
          <p:cNvSpPr>
            <a:spLocks noGrp="1"/>
          </p:cNvSpPr>
          <p:nvPr>
            <p:ph idx="1"/>
          </p:nvPr>
        </p:nvSpPr>
        <p:spPr>
          <a:xfrm>
            <a:off x="457200" y="1600200"/>
            <a:ext cx="8229600" cy="5121275"/>
          </a:xfrm>
        </p:spPr>
        <p:txBody>
          <a:bodyPr>
            <a:normAutofit fontScale="70000" lnSpcReduction="20000"/>
          </a:bodyPr>
          <a:lstStyle/>
          <a:p>
            <a:pPr lvl="1">
              <a:buFont typeface="Arial" panose="020B0604020202020204" pitchFamily="34" charset="0"/>
              <a:buChar char="•"/>
            </a:pPr>
            <a:r>
              <a:rPr lang="en-US" u="sng" dirty="0">
                <a:hlinkClick r:id="rId2"/>
              </a:rPr>
              <a:t>Clean and disinfect</a:t>
            </a:r>
            <a:r>
              <a:rPr lang="en-US" dirty="0"/>
              <a:t> frequently touched surfaces (e.g., playground equipment, door handles, sink handles, drinking fountains) within the school and on school buses at least daily or between use as much as possible. Use of shared objects (e.g., gym or physical education equipment, art supplies, toys, games) should be limited when possible, or cleaned between use.</a:t>
            </a:r>
          </a:p>
          <a:p>
            <a:pPr lvl="1">
              <a:buFont typeface="Arial" panose="020B0604020202020204" pitchFamily="34" charset="0"/>
              <a:buChar char="•"/>
            </a:pPr>
            <a:r>
              <a:rPr lang="en-US" dirty="0"/>
              <a:t>If transport vehicles (e.g., buses) are used by the school, drivers should practice all safety actions and protocols as indicated for other staff (e.g., hand hygiene, cloth face coverings). To clean and disinfect school buses or other transport vehicles, see guidance for </a:t>
            </a:r>
            <a:r>
              <a:rPr lang="en-US" u="sng" dirty="0">
                <a:hlinkClick r:id="rId2"/>
              </a:rPr>
              <a:t>bus transit operators</a:t>
            </a:r>
            <a:r>
              <a:rPr lang="en-US" dirty="0"/>
              <a:t>.</a:t>
            </a:r>
          </a:p>
          <a:p>
            <a:pPr lvl="1">
              <a:buFont typeface="Arial" panose="020B0604020202020204" pitchFamily="34" charset="0"/>
              <a:buChar char="•"/>
            </a:pPr>
            <a:r>
              <a:rPr lang="en-US" dirty="0"/>
              <a:t>Develop a schedule for increased, routine cleaning and disinfection.</a:t>
            </a:r>
          </a:p>
          <a:p>
            <a:pPr lvl="1">
              <a:buFont typeface="Arial" panose="020B0604020202020204" pitchFamily="34" charset="0"/>
              <a:buChar char="•"/>
            </a:pPr>
            <a:r>
              <a:rPr lang="en-US" dirty="0"/>
              <a:t>Ensure </a:t>
            </a:r>
            <a:r>
              <a:rPr lang="en-US" u="sng" dirty="0">
                <a:hlinkClick r:id="rId2"/>
              </a:rPr>
              <a:t>safe and correct use</a:t>
            </a:r>
            <a:r>
              <a:rPr lang="en-US" dirty="0"/>
              <a:t> and storage of </a:t>
            </a:r>
            <a:r>
              <a:rPr lang="en-US" u="sng" dirty="0">
                <a:hlinkClick r:id="rId2"/>
              </a:rPr>
              <a:t>cleaning and disinfection products</a:t>
            </a:r>
            <a:r>
              <a:rPr lang="en-US" dirty="0">
                <a:hlinkClick r:id="rId2"/>
              </a:rPr>
              <a:t>external icon</a:t>
            </a:r>
            <a:r>
              <a:rPr lang="en-US" dirty="0"/>
              <a:t>, including storing products securely away from children. Use products that meet </a:t>
            </a:r>
            <a:r>
              <a:rPr lang="en-US" u="sng" dirty="0">
                <a:hlinkClick r:id="rId2"/>
              </a:rPr>
              <a:t>EPA disinfection criteria</a:t>
            </a:r>
            <a:r>
              <a:rPr lang="en-US" dirty="0">
                <a:hlinkClick r:id="rId2"/>
              </a:rPr>
              <a:t>external icon</a:t>
            </a:r>
            <a:r>
              <a:rPr lang="en-US" dirty="0"/>
              <a:t>.</a:t>
            </a:r>
          </a:p>
          <a:p>
            <a:pPr lvl="1">
              <a:buFont typeface="Arial" panose="020B0604020202020204" pitchFamily="34" charset="0"/>
              <a:buChar char="•"/>
            </a:pPr>
            <a:r>
              <a:rPr lang="en-US" dirty="0"/>
              <a:t>Cleaning products should not be used near children, and staff should ensure that there is adequate ventilation when using these products to prevent children or themselves from inhaling toxic fumes.</a:t>
            </a:r>
          </a:p>
        </p:txBody>
      </p:sp>
      <p:sp>
        <p:nvSpPr>
          <p:cNvPr id="4" name="Slide Number Placeholder 3">
            <a:extLst>
              <a:ext uri="{FF2B5EF4-FFF2-40B4-BE49-F238E27FC236}">
                <a16:creationId xmlns:a16="http://schemas.microsoft.com/office/drawing/2014/main" id="{B48F292A-EDB9-4E96-8B06-C3D66929DE0B}"/>
              </a:ext>
            </a:extLst>
          </p:cNvPr>
          <p:cNvSpPr>
            <a:spLocks noGrp="1"/>
          </p:cNvSpPr>
          <p:nvPr>
            <p:ph type="sldNum" sz="quarter" idx="12"/>
          </p:nvPr>
        </p:nvSpPr>
        <p:spPr/>
        <p:txBody>
          <a:bodyPr/>
          <a:lstStyle/>
          <a:p>
            <a:pPr>
              <a:defRPr/>
            </a:pPr>
            <a:fld id="{E443D2D3-79D4-425E-A51E-1C8F275C5E7B}" type="slidenum">
              <a:rPr lang="en-US" smtClean="0"/>
              <a:pPr>
                <a:defRPr/>
              </a:pPr>
              <a:t>33</a:t>
            </a:fld>
            <a:endParaRPr lang="en-US" dirty="0"/>
          </a:p>
        </p:txBody>
      </p:sp>
    </p:spTree>
    <p:extLst>
      <p:ext uri="{BB962C8B-B14F-4D97-AF65-F5344CB8AC3E}">
        <p14:creationId xmlns:p14="http://schemas.microsoft.com/office/powerpoint/2010/main" val="434519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417C-BB01-4406-855F-51118771494D}"/>
              </a:ext>
            </a:extLst>
          </p:cNvPr>
          <p:cNvSpPr>
            <a:spLocks noGrp="1"/>
          </p:cNvSpPr>
          <p:nvPr>
            <p:ph type="title"/>
          </p:nvPr>
        </p:nvSpPr>
        <p:spPr/>
        <p:txBody>
          <a:bodyPr/>
          <a:lstStyle/>
          <a:p>
            <a:r>
              <a:rPr lang="en-US" dirty="0"/>
              <a:t>Ventilation</a:t>
            </a:r>
          </a:p>
        </p:txBody>
      </p:sp>
      <p:sp>
        <p:nvSpPr>
          <p:cNvPr id="3" name="Content Placeholder 2">
            <a:extLst>
              <a:ext uri="{FF2B5EF4-FFF2-40B4-BE49-F238E27FC236}">
                <a16:creationId xmlns:a16="http://schemas.microsoft.com/office/drawing/2014/main" id="{656DAE85-3590-4FC6-926F-4DA1649BB73B}"/>
              </a:ext>
            </a:extLst>
          </p:cNvPr>
          <p:cNvSpPr>
            <a:spLocks noGrp="1"/>
          </p:cNvSpPr>
          <p:nvPr>
            <p:ph idx="1"/>
          </p:nvPr>
        </p:nvSpPr>
        <p:spPr/>
        <p:txBody>
          <a:bodyPr>
            <a:normAutofit fontScale="77500" lnSpcReduction="20000"/>
          </a:bodyPr>
          <a:lstStyle/>
          <a:p>
            <a:r>
              <a:rPr lang="en-US" dirty="0"/>
              <a:t>Ensure ventilation systems operate properly and increase circulation of outdoor air as much as possible, for example by opening windows and doors. </a:t>
            </a:r>
          </a:p>
          <a:p>
            <a:r>
              <a:rPr lang="en-US" dirty="0"/>
              <a:t>Do not open windows and doors if doing so poses a safety or health risk (e.g., risk of falling, triggering asthma symptoms) to children using the facility.</a:t>
            </a:r>
          </a:p>
          <a:p>
            <a:r>
              <a:rPr lang="en-US" dirty="0"/>
              <a:t>Ensure that ventilation systems in your facility operate properly. For building heating, ventilation, and air conditioning (HVAC) systems that have been shut down or on setback, review new construction startup guidance provided in </a:t>
            </a:r>
            <a:r>
              <a:rPr lang="en-US" u="sng" dirty="0">
                <a:hlinkClick r:id="rId2"/>
              </a:rPr>
              <a:t>ASHRAE Standard 180-2018, Standard Practice for the Inspection and Maintenance of Commercial Building HVAC Systems</a:t>
            </a:r>
            <a:r>
              <a:rPr lang="en-US" dirty="0">
                <a:hlinkClick r:id="rId2"/>
              </a:rPr>
              <a:t>pdf iconexternal icon</a:t>
            </a:r>
            <a:r>
              <a:rPr lang="en-US" dirty="0"/>
              <a:t>.</a:t>
            </a:r>
            <a:br>
              <a:rPr lang="en-US" dirty="0"/>
            </a:br>
            <a:endParaRPr lang="en-US" dirty="0"/>
          </a:p>
        </p:txBody>
      </p:sp>
      <p:sp>
        <p:nvSpPr>
          <p:cNvPr id="4" name="Slide Number Placeholder 3">
            <a:extLst>
              <a:ext uri="{FF2B5EF4-FFF2-40B4-BE49-F238E27FC236}">
                <a16:creationId xmlns:a16="http://schemas.microsoft.com/office/drawing/2014/main" id="{A0FECF00-713D-44A9-9489-82D23303FDD6}"/>
              </a:ext>
            </a:extLst>
          </p:cNvPr>
          <p:cNvSpPr>
            <a:spLocks noGrp="1"/>
          </p:cNvSpPr>
          <p:nvPr>
            <p:ph type="sldNum" sz="quarter" idx="12"/>
          </p:nvPr>
        </p:nvSpPr>
        <p:spPr/>
        <p:txBody>
          <a:bodyPr/>
          <a:lstStyle/>
          <a:p>
            <a:pPr>
              <a:defRPr/>
            </a:pPr>
            <a:fld id="{E443D2D3-79D4-425E-A51E-1C8F275C5E7B}" type="slidenum">
              <a:rPr lang="en-US" smtClean="0"/>
              <a:pPr>
                <a:defRPr/>
              </a:pPr>
              <a:t>34</a:t>
            </a:fld>
            <a:endParaRPr lang="en-US" dirty="0"/>
          </a:p>
        </p:txBody>
      </p:sp>
    </p:spTree>
    <p:extLst>
      <p:ext uri="{BB962C8B-B14F-4D97-AF65-F5344CB8AC3E}">
        <p14:creationId xmlns:p14="http://schemas.microsoft.com/office/powerpoint/2010/main" val="1724570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1DBD-9BCB-4A7E-AA28-BDEEBE1E74A4}"/>
              </a:ext>
            </a:extLst>
          </p:cNvPr>
          <p:cNvSpPr>
            <a:spLocks noGrp="1"/>
          </p:cNvSpPr>
          <p:nvPr>
            <p:ph type="title"/>
          </p:nvPr>
        </p:nvSpPr>
        <p:spPr/>
        <p:txBody>
          <a:bodyPr/>
          <a:lstStyle/>
          <a:p>
            <a:r>
              <a:rPr lang="en-US" dirty="0"/>
              <a:t>Water Systems</a:t>
            </a:r>
          </a:p>
        </p:txBody>
      </p:sp>
      <p:sp>
        <p:nvSpPr>
          <p:cNvPr id="3" name="Content Placeholder 2">
            <a:extLst>
              <a:ext uri="{FF2B5EF4-FFF2-40B4-BE49-F238E27FC236}">
                <a16:creationId xmlns:a16="http://schemas.microsoft.com/office/drawing/2014/main" id="{C816C919-C4A5-46B4-80AB-A4C038CB1A06}"/>
              </a:ext>
            </a:extLst>
          </p:cNvPr>
          <p:cNvSpPr>
            <a:spLocks noGrp="1"/>
          </p:cNvSpPr>
          <p:nvPr>
            <p:ph idx="1"/>
          </p:nvPr>
        </p:nvSpPr>
        <p:spPr/>
        <p:txBody>
          <a:bodyPr>
            <a:normAutofit lnSpcReduction="10000"/>
          </a:bodyPr>
          <a:lstStyle/>
          <a:p>
            <a:r>
              <a:rPr lang="en-US" sz="2800" dirty="0"/>
              <a:t>To minimize the risk of </a:t>
            </a:r>
            <a:r>
              <a:rPr lang="en-US" sz="2800" u="sng" dirty="0">
                <a:hlinkClick r:id="rId2"/>
              </a:rPr>
              <a:t>Legionnaire’s disease</a:t>
            </a:r>
            <a:r>
              <a:rPr lang="en-US" sz="2800" dirty="0"/>
              <a:t> and other diseases associated with water, </a:t>
            </a:r>
            <a:r>
              <a:rPr lang="en-US" sz="2800" u="sng" dirty="0">
                <a:hlinkClick r:id="rId2"/>
              </a:rPr>
              <a:t>take steps</a:t>
            </a:r>
            <a:r>
              <a:rPr lang="en-US" sz="2800" dirty="0"/>
              <a:t> to ensure that all water systems and features (e.g., sink faucets, drinking fountains, decorative fountains) are safe to use after a prolonged facility shutdown. </a:t>
            </a:r>
          </a:p>
          <a:p>
            <a:r>
              <a:rPr lang="en-US" sz="2800" dirty="0"/>
              <a:t>Drinking fountains should be cleaned and sanitized, but encourage staff and students to bring their own water to minimize use and touching of water fountains.</a:t>
            </a:r>
          </a:p>
          <a:p>
            <a:r>
              <a:rPr lang="en-US" sz="2800" dirty="0"/>
              <a:t>Consider portable drinking stations</a:t>
            </a:r>
          </a:p>
        </p:txBody>
      </p:sp>
      <p:sp>
        <p:nvSpPr>
          <p:cNvPr id="4" name="Slide Number Placeholder 3">
            <a:extLst>
              <a:ext uri="{FF2B5EF4-FFF2-40B4-BE49-F238E27FC236}">
                <a16:creationId xmlns:a16="http://schemas.microsoft.com/office/drawing/2014/main" id="{EE0346A7-2C02-416C-8ECC-1F356EEF7A89}"/>
              </a:ext>
            </a:extLst>
          </p:cNvPr>
          <p:cNvSpPr>
            <a:spLocks noGrp="1"/>
          </p:cNvSpPr>
          <p:nvPr>
            <p:ph type="sldNum" sz="quarter" idx="12"/>
          </p:nvPr>
        </p:nvSpPr>
        <p:spPr/>
        <p:txBody>
          <a:bodyPr/>
          <a:lstStyle/>
          <a:p>
            <a:pPr>
              <a:defRPr/>
            </a:pPr>
            <a:fld id="{E443D2D3-79D4-425E-A51E-1C8F275C5E7B}" type="slidenum">
              <a:rPr lang="en-US" smtClean="0"/>
              <a:pPr>
                <a:defRPr/>
              </a:pPr>
              <a:t>35</a:t>
            </a:fld>
            <a:endParaRPr lang="en-US" dirty="0"/>
          </a:p>
        </p:txBody>
      </p:sp>
    </p:spTree>
    <p:extLst>
      <p:ext uri="{BB962C8B-B14F-4D97-AF65-F5344CB8AC3E}">
        <p14:creationId xmlns:p14="http://schemas.microsoft.com/office/powerpoint/2010/main" val="1612275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FAFD-1093-462A-A6BF-4762D30494E5}"/>
              </a:ext>
            </a:extLst>
          </p:cNvPr>
          <p:cNvSpPr>
            <a:spLocks noGrp="1"/>
          </p:cNvSpPr>
          <p:nvPr>
            <p:ph type="title"/>
          </p:nvPr>
        </p:nvSpPr>
        <p:spPr/>
        <p:txBody>
          <a:bodyPr/>
          <a:lstStyle/>
          <a:p>
            <a:r>
              <a:rPr lang="en-US" dirty="0"/>
              <a:t>Physical Barriers and Guides</a:t>
            </a:r>
          </a:p>
        </p:txBody>
      </p:sp>
      <p:sp>
        <p:nvSpPr>
          <p:cNvPr id="3" name="Content Placeholder 2">
            <a:extLst>
              <a:ext uri="{FF2B5EF4-FFF2-40B4-BE49-F238E27FC236}">
                <a16:creationId xmlns:a16="http://schemas.microsoft.com/office/drawing/2014/main" id="{196F40E8-D166-46F2-85DC-AC33CBB9333F}"/>
              </a:ext>
            </a:extLst>
          </p:cNvPr>
          <p:cNvSpPr>
            <a:spLocks noGrp="1"/>
          </p:cNvSpPr>
          <p:nvPr>
            <p:ph idx="1"/>
          </p:nvPr>
        </p:nvSpPr>
        <p:spPr/>
        <p:txBody>
          <a:bodyPr>
            <a:normAutofit/>
          </a:bodyPr>
          <a:lstStyle/>
          <a:p>
            <a:r>
              <a:rPr lang="en-US" sz="2800" dirty="0"/>
              <a:t>Install physical barriers, such as sneeze guards and partitions, particularly in areas where it is difficult for individuals to remain at least 6 feet apart (e.g., reception desks).</a:t>
            </a:r>
          </a:p>
          <a:p>
            <a:r>
              <a:rPr lang="en-US" sz="2800" dirty="0"/>
              <a:t>Provide physical guides, such as tape on floors or sidewalks and signs on walls, to ensure that staff and children remain at least 6 feet apart in lines and at other times (e.g. guides for creating “one way routes” in hallways).</a:t>
            </a:r>
          </a:p>
          <a:p>
            <a:endParaRPr lang="en-US" dirty="0"/>
          </a:p>
        </p:txBody>
      </p:sp>
      <p:sp>
        <p:nvSpPr>
          <p:cNvPr id="4" name="Slide Number Placeholder 3">
            <a:extLst>
              <a:ext uri="{FF2B5EF4-FFF2-40B4-BE49-F238E27FC236}">
                <a16:creationId xmlns:a16="http://schemas.microsoft.com/office/drawing/2014/main" id="{D5FA001D-AE44-47DE-833A-3D73BC7C5ACE}"/>
              </a:ext>
            </a:extLst>
          </p:cNvPr>
          <p:cNvSpPr>
            <a:spLocks noGrp="1"/>
          </p:cNvSpPr>
          <p:nvPr>
            <p:ph type="sldNum" sz="quarter" idx="12"/>
          </p:nvPr>
        </p:nvSpPr>
        <p:spPr/>
        <p:txBody>
          <a:bodyPr/>
          <a:lstStyle/>
          <a:p>
            <a:pPr>
              <a:defRPr/>
            </a:pPr>
            <a:fld id="{E443D2D3-79D4-425E-A51E-1C8F275C5E7B}" type="slidenum">
              <a:rPr lang="en-US" smtClean="0"/>
              <a:pPr>
                <a:defRPr/>
              </a:pPr>
              <a:t>36</a:t>
            </a:fld>
            <a:endParaRPr lang="en-US" dirty="0"/>
          </a:p>
        </p:txBody>
      </p:sp>
    </p:spTree>
    <p:extLst>
      <p:ext uri="{BB962C8B-B14F-4D97-AF65-F5344CB8AC3E}">
        <p14:creationId xmlns:p14="http://schemas.microsoft.com/office/powerpoint/2010/main" val="2164679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3670-A7BC-4DA6-8BEC-02BD6E49932F}"/>
              </a:ext>
            </a:extLst>
          </p:cNvPr>
          <p:cNvSpPr>
            <a:spLocks noGrp="1"/>
          </p:cNvSpPr>
          <p:nvPr>
            <p:ph type="title"/>
          </p:nvPr>
        </p:nvSpPr>
        <p:spPr/>
        <p:txBody>
          <a:bodyPr/>
          <a:lstStyle/>
          <a:p>
            <a:r>
              <a:rPr lang="en-US" dirty="0"/>
              <a:t>Communal Spaces</a:t>
            </a:r>
          </a:p>
        </p:txBody>
      </p:sp>
      <p:sp>
        <p:nvSpPr>
          <p:cNvPr id="3" name="Content Placeholder 2">
            <a:extLst>
              <a:ext uri="{FF2B5EF4-FFF2-40B4-BE49-F238E27FC236}">
                <a16:creationId xmlns:a16="http://schemas.microsoft.com/office/drawing/2014/main" id="{70001B50-628F-407D-B626-01472EB190E2}"/>
              </a:ext>
            </a:extLst>
          </p:cNvPr>
          <p:cNvSpPr>
            <a:spLocks noGrp="1"/>
          </p:cNvSpPr>
          <p:nvPr>
            <p:ph idx="1"/>
          </p:nvPr>
        </p:nvSpPr>
        <p:spPr/>
        <p:txBody>
          <a:bodyPr/>
          <a:lstStyle/>
          <a:p>
            <a:r>
              <a:rPr lang="en-US" sz="2800" dirty="0"/>
              <a:t>Close communal use shared spaces such as dining halls and playgrounds with shared playground equipment if possible; otherwise, stagger use and </a:t>
            </a:r>
            <a:r>
              <a:rPr lang="en-US" sz="2800" u="sng" dirty="0">
                <a:hlinkClick r:id="rId2"/>
              </a:rPr>
              <a:t>clean and disinfect</a:t>
            </a:r>
            <a:r>
              <a:rPr lang="en-US" sz="2800" dirty="0"/>
              <a:t> between use.</a:t>
            </a:r>
          </a:p>
          <a:p>
            <a:r>
              <a:rPr lang="en-US" sz="2800" dirty="0"/>
              <a:t>Add physical barriers, such as plastic flexible screens, between bathroom sinks especially when they cannot be at least 6 feet apart.</a:t>
            </a:r>
          </a:p>
          <a:p>
            <a:endParaRPr lang="en-US" dirty="0"/>
          </a:p>
        </p:txBody>
      </p:sp>
      <p:sp>
        <p:nvSpPr>
          <p:cNvPr id="4" name="Slide Number Placeholder 3">
            <a:extLst>
              <a:ext uri="{FF2B5EF4-FFF2-40B4-BE49-F238E27FC236}">
                <a16:creationId xmlns:a16="http://schemas.microsoft.com/office/drawing/2014/main" id="{B3A4EF06-920E-4E9F-8726-D0C21EB97160}"/>
              </a:ext>
            </a:extLst>
          </p:cNvPr>
          <p:cNvSpPr>
            <a:spLocks noGrp="1"/>
          </p:cNvSpPr>
          <p:nvPr>
            <p:ph type="sldNum" sz="quarter" idx="12"/>
          </p:nvPr>
        </p:nvSpPr>
        <p:spPr/>
        <p:txBody>
          <a:bodyPr/>
          <a:lstStyle/>
          <a:p>
            <a:pPr>
              <a:defRPr/>
            </a:pPr>
            <a:fld id="{E443D2D3-79D4-425E-A51E-1C8F275C5E7B}" type="slidenum">
              <a:rPr lang="en-US" smtClean="0"/>
              <a:pPr>
                <a:defRPr/>
              </a:pPr>
              <a:t>37</a:t>
            </a:fld>
            <a:endParaRPr lang="en-US" dirty="0"/>
          </a:p>
        </p:txBody>
      </p:sp>
    </p:spTree>
    <p:extLst>
      <p:ext uri="{BB962C8B-B14F-4D97-AF65-F5344CB8AC3E}">
        <p14:creationId xmlns:p14="http://schemas.microsoft.com/office/powerpoint/2010/main" val="3150030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72"/>
          <p:cNvSpPr txBox="1">
            <a:spLocks noGrp="1"/>
          </p:cNvSpPr>
          <p:nvPr>
            <p:ph type="title"/>
          </p:nvPr>
        </p:nvSpPr>
        <p:spPr>
          <a:xfrm>
            <a:off x="628650" y="598917"/>
            <a:ext cx="7886700" cy="692400"/>
          </a:xfrm>
          <a:prstGeom prst="rect">
            <a:avLst/>
          </a:prstGeom>
          <a:noFill/>
          <a:ln>
            <a:noFill/>
          </a:ln>
        </p:spPr>
        <p:txBody>
          <a:bodyPr spcFirstLastPara="1" vert="horz" wrap="square" lIns="91425" tIns="45700" rIns="91425" bIns="45700" rtlCol="0" anchor="ctr" anchorCtr="0">
            <a:noAutofit/>
          </a:bodyPr>
          <a:lstStyle/>
          <a:p>
            <a:pPr>
              <a:lnSpc>
                <a:spcPct val="90000"/>
              </a:lnSpc>
              <a:spcBef>
                <a:spcPts val="0"/>
              </a:spcBef>
              <a:buClr>
                <a:schemeClr val="dk1"/>
              </a:buClr>
              <a:buSzPts val="4400"/>
            </a:pPr>
            <a:r>
              <a:rPr lang="en" sz="3800" dirty="0"/>
              <a:t>Services for Students with Disabilities</a:t>
            </a:r>
            <a:endParaRPr sz="3800" dirty="0"/>
          </a:p>
        </p:txBody>
      </p:sp>
      <p:sp>
        <p:nvSpPr>
          <p:cNvPr id="437" name="Google Shape;437;p72"/>
          <p:cNvSpPr txBox="1">
            <a:spLocks noGrp="1"/>
          </p:cNvSpPr>
          <p:nvPr>
            <p:ph type="body" idx="1"/>
          </p:nvPr>
        </p:nvSpPr>
        <p:spPr>
          <a:xfrm>
            <a:off x="628650" y="1843100"/>
            <a:ext cx="7886700" cy="3741000"/>
          </a:xfrm>
          <a:prstGeom prst="rect">
            <a:avLst/>
          </a:prstGeom>
          <a:noFill/>
          <a:ln>
            <a:noFill/>
          </a:ln>
        </p:spPr>
        <p:txBody>
          <a:bodyPr spcFirstLastPara="1" vert="horz" wrap="square" lIns="91425" tIns="45700" rIns="91425" bIns="45700" rtlCol="0" anchor="t" anchorCtr="0">
            <a:noAutofit/>
          </a:bodyPr>
          <a:lstStyle/>
          <a:p>
            <a:pPr marL="171450" indent="-139700">
              <a:lnSpc>
                <a:spcPct val="90000"/>
              </a:lnSpc>
              <a:spcBef>
                <a:spcPts val="0"/>
              </a:spcBef>
              <a:buClr>
                <a:schemeClr val="dk1"/>
              </a:buClr>
              <a:buSzPts val="1900"/>
            </a:pPr>
            <a:r>
              <a:rPr lang="en" sz="1900" dirty="0"/>
              <a:t>The June 2020 NJDOE </a:t>
            </a:r>
            <a:r>
              <a:rPr lang="en" sz="1900" b="1" i="1" dirty="0"/>
              <a:t>Restart and Recovery Plan for Education </a:t>
            </a:r>
            <a:r>
              <a:rPr lang="en" sz="1900" dirty="0"/>
              <a:t>specifically provides for students with disabilities receiving priority for placement in in-district programs</a:t>
            </a:r>
            <a:endParaRPr sz="1900" dirty="0"/>
          </a:p>
          <a:p>
            <a:pPr marL="660400" lvl="1">
              <a:lnSpc>
                <a:spcPct val="90000"/>
              </a:lnSpc>
              <a:spcBef>
                <a:spcPts val="375"/>
              </a:spcBef>
              <a:buClr>
                <a:schemeClr val="dk1"/>
              </a:buClr>
              <a:buSzPts val="1500"/>
              <a:buFont typeface="Arial" panose="020B0604020202020204" pitchFamily="34" charset="0"/>
              <a:buChar char="•"/>
            </a:pPr>
            <a:r>
              <a:rPr lang="en" sz="1500" dirty="0"/>
              <a:t>Greatest need and least progress during the school closure</a:t>
            </a:r>
            <a:endParaRPr sz="1500" dirty="0"/>
          </a:p>
          <a:p>
            <a:pPr marL="514350" lvl="1" indent="-44450">
              <a:lnSpc>
                <a:spcPct val="90000"/>
              </a:lnSpc>
              <a:spcBef>
                <a:spcPts val="375"/>
              </a:spcBef>
              <a:buClr>
                <a:schemeClr val="dk1"/>
              </a:buClr>
              <a:buSzPts val="2000"/>
              <a:buNone/>
            </a:pPr>
            <a:endParaRPr sz="1900" b="1" u="sng" dirty="0">
              <a:solidFill>
                <a:srgbClr val="000000"/>
              </a:solidFill>
            </a:endParaRPr>
          </a:p>
          <a:p>
            <a:pPr marL="171450" indent="-139700">
              <a:lnSpc>
                <a:spcPct val="90000"/>
              </a:lnSpc>
              <a:spcBef>
                <a:spcPts val="0"/>
              </a:spcBef>
              <a:buClr>
                <a:srgbClr val="000000"/>
              </a:buClr>
              <a:buSzPts val="1900"/>
            </a:pPr>
            <a:r>
              <a:rPr lang="en" sz="1900" b="1" u="sng" dirty="0">
                <a:solidFill>
                  <a:srgbClr val="000000"/>
                </a:solidFill>
              </a:rPr>
              <a:t>“To the greatest extent possible” </a:t>
            </a:r>
            <a:r>
              <a:rPr lang="en" sz="1900" dirty="0">
                <a:solidFill>
                  <a:srgbClr val="000000"/>
                </a:solidFill>
              </a:rPr>
              <a:t>students with disabilities must be provided the special education and related services in their IEP. (USDE and NJDOE Guidance)</a:t>
            </a:r>
            <a:endParaRPr sz="1900" dirty="0">
              <a:solidFill>
                <a:srgbClr val="000000"/>
              </a:solidFill>
            </a:endParaRPr>
          </a:p>
          <a:p>
            <a:pPr marL="171450" indent="-19050">
              <a:lnSpc>
                <a:spcPct val="90000"/>
              </a:lnSpc>
              <a:spcBef>
                <a:spcPts val="0"/>
              </a:spcBef>
              <a:buClr>
                <a:schemeClr val="dk1"/>
              </a:buClr>
              <a:buSzPts val="2400"/>
              <a:buNone/>
            </a:pPr>
            <a:endParaRPr sz="1900" dirty="0"/>
          </a:p>
          <a:p>
            <a:pPr marL="171450" indent="-139700">
              <a:lnSpc>
                <a:spcPct val="90000"/>
              </a:lnSpc>
              <a:spcBef>
                <a:spcPts val="0"/>
              </a:spcBef>
              <a:buClr>
                <a:schemeClr val="dk1"/>
              </a:buClr>
              <a:buSzPts val="1900"/>
            </a:pPr>
            <a:r>
              <a:rPr lang="en" sz="1900" dirty="0"/>
              <a:t>Issues </a:t>
            </a:r>
            <a:endParaRPr sz="1900" dirty="0"/>
          </a:p>
          <a:p>
            <a:pPr marL="660400" lvl="1">
              <a:lnSpc>
                <a:spcPct val="90000"/>
              </a:lnSpc>
              <a:spcBef>
                <a:spcPts val="375"/>
              </a:spcBef>
              <a:buClr>
                <a:schemeClr val="dk1"/>
              </a:buClr>
              <a:buSzPts val="1500"/>
              <a:buFont typeface="Arial" panose="020B0604020202020204" pitchFamily="34" charset="0"/>
              <a:buChar char="•"/>
            </a:pPr>
            <a:r>
              <a:rPr lang="en" sz="1500" dirty="0"/>
              <a:t>Inability to wear facemasks or see others with masks- Need to determine accommodations</a:t>
            </a:r>
            <a:endParaRPr sz="1500" dirty="0"/>
          </a:p>
          <a:p>
            <a:pPr marL="660400" lvl="1">
              <a:lnSpc>
                <a:spcPct val="90000"/>
              </a:lnSpc>
              <a:spcBef>
                <a:spcPts val="375"/>
              </a:spcBef>
              <a:buClr>
                <a:schemeClr val="dk1"/>
              </a:buClr>
              <a:buSzPts val="1500"/>
              <a:buFont typeface="Arial" panose="020B0604020202020204" pitchFamily="34" charset="0"/>
              <a:buChar char="•"/>
            </a:pPr>
            <a:r>
              <a:rPr lang="en" sz="1500" dirty="0"/>
              <a:t>Teaching issues- Children with cognitive disabilities may have trouble learning, remembering, utilizing and generalizing these new behaviors and will require that these skills to be taught.</a:t>
            </a:r>
            <a:endParaRPr sz="21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A0E3-A1D1-458E-9CCC-7F3DAC557AB7}"/>
              </a:ext>
            </a:extLst>
          </p:cNvPr>
          <p:cNvSpPr>
            <a:spLocks noGrp="1"/>
          </p:cNvSpPr>
          <p:nvPr>
            <p:ph type="title"/>
          </p:nvPr>
        </p:nvSpPr>
        <p:spPr/>
        <p:txBody>
          <a:bodyPr/>
          <a:lstStyle/>
          <a:p>
            <a:r>
              <a:rPr lang="en-US" dirty="0"/>
              <a:t>Revised Code of Student Conduct</a:t>
            </a:r>
          </a:p>
        </p:txBody>
      </p:sp>
      <p:sp>
        <p:nvSpPr>
          <p:cNvPr id="3" name="Content Placeholder 2">
            <a:extLst>
              <a:ext uri="{FF2B5EF4-FFF2-40B4-BE49-F238E27FC236}">
                <a16:creationId xmlns:a16="http://schemas.microsoft.com/office/drawing/2014/main" id="{6D81106F-D61F-4368-A441-685A9B476AA3}"/>
              </a:ext>
            </a:extLst>
          </p:cNvPr>
          <p:cNvSpPr>
            <a:spLocks noGrp="1"/>
          </p:cNvSpPr>
          <p:nvPr>
            <p:ph idx="1"/>
          </p:nvPr>
        </p:nvSpPr>
        <p:spPr/>
        <p:txBody>
          <a:bodyPr>
            <a:normAutofit/>
          </a:bodyPr>
          <a:lstStyle/>
          <a:p>
            <a:r>
              <a:rPr lang="en-US" sz="2800" dirty="0"/>
              <a:t>Behaviors that at are now unacceptable</a:t>
            </a:r>
          </a:p>
          <a:p>
            <a:r>
              <a:rPr lang="en-US" sz="2800" dirty="0"/>
              <a:t>Increased danger from previously minor issues</a:t>
            </a:r>
          </a:p>
          <a:p>
            <a:r>
              <a:rPr lang="en-US" sz="2800" dirty="0"/>
              <a:t>Potential First Amendment/HIB Issues</a:t>
            </a:r>
          </a:p>
          <a:p>
            <a:r>
              <a:rPr lang="en-US" sz="2800" dirty="0"/>
              <a:t>Greater emphasis on enforcement by all staff</a:t>
            </a:r>
          </a:p>
          <a:p>
            <a:r>
              <a:rPr lang="en-US" sz="2800" dirty="0"/>
              <a:t>Significant dangers for students, staff, others if there are physical altercations or otherwise a need for physical restraint</a:t>
            </a:r>
          </a:p>
          <a:p>
            <a:r>
              <a:rPr lang="en-US" sz="2800" dirty="0"/>
              <a:t>Unique behavioral challenges for students with disabilities</a:t>
            </a:r>
          </a:p>
          <a:p>
            <a:endParaRPr lang="en-US" dirty="0"/>
          </a:p>
        </p:txBody>
      </p:sp>
      <p:sp>
        <p:nvSpPr>
          <p:cNvPr id="4" name="Slide Number Placeholder 3">
            <a:extLst>
              <a:ext uri="{FF2B5EF4-FFF2-40B4-BE49-F238E27FC236}">
                <a16:creationId xmlns:a16="http://schemas.microsoft.com/office/drawing/2014/main" id="{A7E0767F-EA44-4C95-8B2F-EC487A6D7637}"/>
              </a:ext>
            </a:extLst>
          </p:cNvPr>
          <p:cNvSpPr>
            <a:spLocks noGrp="1"/>
          </p:cNvSpPr>
          <p:nvPr>
            <p:ph type="sldNum" sz="quarter" idx="12"/>
          </p:nvPr>
        </p:nvSpPr>
        <p:spPr/>
        <p:txBody>
          <a:bodyPr/>
          <a:lstStyle/>
          <a:p>
            <a:pPr>
              <a:defRPr/>
            </a:pPr>
            <a:fld id="{E443D2D3-79D4-425E-A51E-1C8F275C5E7B}" type="slidenum">
              <a:rPr lang="en-US" smtClean="0"/>
              <a:pPr>
                <a:defRPr/>
              </a:pPr>
              <a:t>39</a:t>
            </a:fld>
            <a:endParaRPr lang="en-US" dirty="0"/>
          </a:p>
        </p:txBody>
      </p:sp>
    </p:spTree>
    <p:extLst>
      <p:ext uri="{BB962C8B-B14F-4D97-AF65-F5344CB8AC3E}">
        <p14:creationId xmlns:p14="http://schemas.microsoft.com/office/powerpoint/2010/main" val="227547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647C-6AEB-48E3-A072-8679E1019507}"/>
              </a:ext>
            </a:extLst>
          </p:cNvPr>
          <p:cNvSpPr>
            <a:spLocks noGrp="1"/>
          </p:cNvSpPr>
          <p:nvPr>
            <p:ph type="title"/>
          </p:nvPr>
        </p:nvSpPr>
        <p:spPr/>
        <p:txBody>
          <a:bodyPr/>
          <a:lstStyle/>
          <a:p>
            <a:r>
              <a:rPr lang="en-US" dirty="0"/>
              <a:t>Important Progress/More To Do</a:t>
            </a:r>
          </a:p>
        </p:txBody>
      </p:sp>
      <p:sp>
        <p:nvSpPr>
          <p:cNvPr id="3" name="Content Placeholder 2">
            <a:extLst>
              <a:ext uri="{FF2B5EF4-FFF2-40B4-BE49-F238E27FC236}">
                <a16:creationId xmlns:a16="http://schemas.microsoft.com/office/drawing/2014/main" id="{7B6594AC-5114-4A45-A158-547F33DE7F4C}"/>
              </a:ext>
            </a:extLst>
          </p:cNvPr>
          <p:cNvSpPr>
            <a:spLocks noGrp="1"/>
          </p:cNvSpPr>
          <p:nvPr>
            <p:ph idx="1"/>
          </p:nvPr>
        </p:nvSpPr>
        <p:spPr/>
        <p:txBody>
          <a:bodyPr>
            <a:normAutofit fontScale="92500" lnSpcReduction="20000"/>
          </a:bodyPr>
          <a:lstStyle/>
          <a:p>
            <a:r>
              <a:rPr lang="en-US" dirty="0"/>
              <a:t>Advocacy efforts have resulted in important progress</a:t>
            </a:r>
          </a:p>
          <a:p>
            <a:pPr lvl="1"/>
            <a:r>
              <a:rPr lang="en-US" dirty="0"/>
              <a:t>Now, districts that are unable to meet health and safety standards have option to open remotely</a:t>
            </a:r>
          </a:p>
          <a:p>
            <a:pPr lvl="1"/>
            <a:r>
              <a:rPr lang="en-US" dirty="0"/>
              <a:t>NJDOH has issued more detailed, substantive, health and safety standards</a:t>
            </a:r>
          </a:p>
          <a:p>
            <a:r>
              <a:rPr lang="en-US" dirty="0"/>
              <a:t>More work to do</a:t>
            </a:r>
          </a:p>
          <a:p>
            <a:pPr lvl="1"/>
            <a:r>
              <a:rPr lang="en-US" dirty="0"/>
              <a:t>Sound local decision-making on ability to reopen</a:t>
            </a:r>
          </a:p>
          <a:p>
            <a:pPr lvl="1"/>
            <a:r>
              <a:rPr lang="en-US" dirty="0"/>
              <a:t>Need for additional funding, resources</a:t>
            </a:r>
          </a:p>
          <a:p>
            <a:pPr lvl="1"/>
            <a:r>
              <a:rPr lang="en-US" dirty="0"/>
              <a:t>Need for greater protection related to potential exposure and member rights, and potential liability</a:t>
            </a:r>
          </a:p>
        </p:txBody>
      </p:sp>
      <p:sp>
        <p:nvSpPr>
          <p:cNvPr id="4" name="Slide Number Placeholder 3">
            <a:extLst>
              <a:ext uri="{FF2B5EF4-FFF2-40B4-BE49-F238E27FC236}">
                <a16:creationId xmlns:a16="http://schemas.microsoft.com/office/drawing/2014/main" id="{BBF2221C-A29F-452F-B89A-5608CECCF7CB}"/>
              </a:ext>
            </a:extLst>
          </p:cNvPr>
          <p:cNvSpPr>
            <a:spLocks noGrp="1"/>
          </p:cNvSpPr>
          <p:nvPr>
            <p:ph type="sldNum" sz="quarter" idx="12"/>
          </p:nvPr>
        </p:nvSpPr>
        <p:spPr/>
        <p:txBody>
          <a:bodyPr/>
          <a:lstStyle/>
          <a:p>
            <a:pPr>
              <a:defRPr/>
            </a:pPr>
            <a:fld id="{E443D2D3-79D4-425E-A51E-1C8F275C5E7B}" type="slidenum">
              <a:rPr lang="en-US" smtClean="0"/>
              <a:pPr>
                <a:defRPr/>
              </a:pPr>
              <a:t>4</a:t>
            </a:fld>
            <a:endParaRPr lang="en-US" dirty="0"/>
          </a:p>
        </p:txBody>
      </p:sp>
    </p:spTree>
    <p:extLst>
      <p:ext uri="{BB962C8B-B14F-4D97-AF65-F5344CB8AC3E}">
        <p14:creationId xmlns:p14="http://schemas.microsoft.com/office/powerpoint/2010/main" val="8281447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76"/>
          <p:cNvSpPr txBox="1">
            <a:spLocks noGrp="1"/>
          </p:cNvSpPr>
          <p:nvPr>
            <p:ph type="title"/>
          </p:nvPr>
        </p:nvSpPr>
        <p:spPr>
          <a:xfrm>
            <a:off x="457200" y="685800"/>
            <a:ext cx="8229600" cy="994172"/>
          </a:xfrm>
          <a:prstGeom prst="rect">
            <a:avLst/>
          </a:prstGeom>
          <a:noFill/>
          <a:ln>
            <a:noFill/>
          </a:ln>
        </p:spPr>
        <p:txBody>
          <a:bodyPr spcFirstLastPara="1" vert="horz" wrap="square" lIns="91425" tIns="45700" rIns="91425" bIns="45700" rtlCol="0" anchor="ctr" anchorCtr="0">
            <a:noAutofit/>
          </a:bodyPr>
          <a:lstStyle/>
          <a:p>
            <a:pPr>
              <a:lnSpc>
                <a:spcPct val="90000"/>
              </a:lnSpc>
              <a:spcBef>
                <a:spcPts val="0"/>
              </a:spcBef>
              <a:buClr>
                <a:schemeClr val="dk1"/>
              </a:buClr>
              <a:buSzPts val="2800"/>
            </a:pPr>
            <a:r>
              <a:rPr lang="en" sz="3200" dirty="0"/>
              <a:t>Disciplinary Offenses During Implementation of Virtual and Hybrid Models</a:t>
            </a:r>
            <a:endParaRPr sz="3200" dirty="0"/>
          </a:p>
        </p:txBody>
      </p:sp>
      <p:sp>
        <p:nvSpPr>
          <p:cNvPr id="461" name="Google Shape;461;p76"/>
          <p:cNvSpPr txBox="1">
            <a:spLocks noGrp="1"/>
          </p:cNvSpPr>
          <p:nvPr>
            <p:ph type="body" idx="1"/>
          </p:nvPr>
        </p:nvSpPr>
        <p:spPr>
          <a:xfrm>
            <a:off x="457200" y="1905000"/>
            <a:ext cx="8229600" cy="4019550"/>
          </a:xfrm>
          <a:prstGeom prst="rect">
            <a:avLst/>
          </a:prstGeom>
          <a:noFill/>
          <a:ln>
            <a:noFill/>
          </a:ln>
        </p:spPr>
        <p:txBody>
          <a:bodyPr spcFirstLastPara="1" vert="horz" wrap="square" lIns="91425" tIns="45700" rIns="91425" bIns="45700" rtlCol="0" anchor="t" anchorCtr="0">
            <a:noAutofit/>
          </a:bodyPr>
          <a:lstStyle/>
          <a:p>
            <a:pPr marL="171450" indent="-171450">
              <a:lnSpc>
                <a:spcPct val="90000"/>
              </a:lnSpc>
              <a:spcBef>
                <a:spcPts val="0"/>
              </a:spcBef>
              <a:buClr>
                <a:schemeClr val="dk1"/>
              </a:buClr>
              <a:buSzPts val="2400"/>
            </a:pPr>
            <a:r>
              <a:rPr lang="en" sz="2000" dirty="0"/>
              <a:t>School district should consider implementing policies that:</a:t>
            </a:r>
            <a:endParaRPr sz="2000" dirty="0"/>
          </a:p>
          <a:p>
            <a:pPr marL="685800" lvl="1" indent="-342900">
              <a:lnSpc>
                <a:spcPct val="90000"/>
              </a:lnSpc>
              <a:spcBef>
                <a:spcPts val="375"/>
              </a:spcBef>
              <a:buClr>
                <a:schemeClr val="dk1"/>
              </a:buClr>
              <a:buSzPts val="2000"/>
              <a:buFont typeface="Arial" panose="020B0604020202020204" pitchFamily="34" charset="0"/>
              <a:buChar char="•"/>
            </a:pPr>
            <a:r>
              <a:rPr lang="en" sz="2000" dirty="0"/>
              <a:t>Allow IEP and Section 504 teams to modify code of conduct requirements for students with disabilities as needed based on their disabilities</a:t>
            </a:r>
            <a:endParaRPr sz="2000" dirty="0"/>
          </a:p>
          <a:p>
            <a:pPr marL="685800" lvl="1" indent="-342900">
              <a:lnSpc>
                <a:spcPct val="90000"/>
              </a:lnSpc>
              <a:spcBef>
                <a:spcPts val="375"/>
              </a:spcBef>
              <a:buClr>
                <a:schemeClr val="dk1"/>
              </a:buClr>
              <a:buSzPts val="2000"/>
              <a:buFont typeface="Arial" panose="020B0604020202020204" pitchFamily="34" charset="0"/>
              <a:buChar char="•"/>
            </a:pPr>
            <a:r>
              <a:rPr lang="en" sz="2000" dirty="0"/>
              <a:t>Allow for students with disabilities to receive training/instruction in new procedures and protocols prior of the start of the school year, such as through summer programming or ESY programs</a:t>
            </a:r>
            <a:endParaRPr sz="2000" dirty="0"/>
          </a:p>
          <a:p>
            <a:pPr marL="1028700" lvl="2" indent="-342900">
              <a:lnSpc>
                <a:spcPct val="90000"/>
              </a:lnSpc>
              <a:spcBef>
                <a:spcPts val="375"/>
              </a:spcBef>
              <a:buClr>
                <a:schemeClr val="dk1"/>
              </a:buClr>
              <a:buSzPts val="1600"/>
            </a:pPr>
            <a:r>
              <a:rPr lang="en" sz="2000" dirty="0"/>
              <a:t>Other groups such, as ELLs and struggling learners could also receive training as appropriate</a:t>
            </a:r>
            <a:endParaRPr sz="2000" dirty="0"/>
          </a:p>
          <a:p>
            <a:pPr marL="685800" lvl="1" indent="-342900">
              <a:lnSpc>
                <a:spcPct val="90000"/>
              </a:lnSpc>
              <a:spcBef>
                <a:spcPts val="375"/>
              </a:spcBef>
              <a:buClr>
                <a:schemeClr val="dk1"/>
              </a:buClr>
              <a:buSzPts val="2000"/>
              <a:buFont typeface="Arial" panose="020B0604020202020204" pitchFamily="34" charset="0"/>
              <a:buChar char="•"/>
            </a:pPr>
            <a:r>
              <a:rPr lang="en" sz="2000" dirty="0"/>
              <a:t>Staff training to provide awareness of potential compliance issues for students with disabilities, and methods for addressing them </a:t>
            </a:r>
            <a:endParaRPr sz="2000" dirty="0"/>
          </a:p>
          <a:p>
            <a:pPr marL="1028700" lvl="2" indent="-342900">
              <a:lnSpc>
                <a:spcPct val="90000"/>
              </a:lnSpc>
              <a:spcBef>
                <a:spcPts val="375"/>
              </a:spcBef>
              <a:buClr>
                <a:schemeClr val="dk1"/>
              </a:buClr>
              <a:buSzPts val="1600"/>
            </a:pPr>
            <a:r>
              <a:rPr lang="en" sz="2000" dirty="0"/>
              <a:t>Alternatives to discipline referrals should be stressed </a:t>
            </a:r>
            <a:endParaRPr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77"/>
          <p:cNvSpPr txBox="1">
            <a:spLocks noGrp="1"/>
          </p:cNvSpPr>
          <p:nvPr>
            <p:ph type="title"/>
          </p:nvPr>
        </p:nvSpPr>
        <p:spPr>
          <a:xfrm>
            <a:off x="621216" y="542850"/>
            <a:ext cx="7886700" cy="676349"/>
          </a:xfrm>
          <a:prstGeom prst="rect">
            <a:avLst/>
          </a:prstGeom>
          <a:noFill/>
          <a:ln>
            <a:noFill/>
          </a:ln>
        </p:spPr>
        <p:txBody>
          <a:bodyPr spcFirstLastPara="1" vert="horz" wrap="square" lIns="91425" tIns="45700" rIns="91425" bIns="45700" rtlCol="0" anchor="ctr" anchorCtr="0">
            <a:noAutofit/>
          </a:bodyPr>
          <a:lstStyle/>
          <a:p>
            <a:pPr>
              <a:lnSpc>
                <a:spcPct val="90000"/>
              </a:lnSpc>
              <a:spcBef>
                <a:spcPts val="0"/>
              </a:spcBef>
              <a:buClr>
                <a:schemeClr val="dk1"/>
              </a:buClr>
              <a:buSzPts val="4400"/>
            </a:pPr>
            <a:r>
              <a:rPr lang="en" dirty="0"/>
              <a:t>Truancy</a:t>
            </a:r>
            <a:endParaRPr dirty="0"/>
          </a:p>
        </p:txBody>
      </p:sp>
      <p:sp>
        <p:nvSpPr>
          <p:cNvPr id="467" name="Google Shape;467;p77"/>
          <p:cNvSpPr txBox="1">
            <a:spLocks noGrp="1"/>
          </p:cNvSpPr>
          <p:nvPr>
            <p:ph type="body" idx="1"/>
          </p:nvPr>
        </p:nvSpPr>
        <p:spPr>
          <a:xfrm>
            <a:off x="599445" y="1501488"/>
            <a:ext cx="7886700" cy="4800599"/>
          </a:xfrm>
          <a:prstGeom prst="rect">
            <a:avLst/>
          </a:prstGeom>
          <a:noFill/>
          <a:ln>
            <a:noFill/>
          </a:ln>
        </p:spPr>
        <p:txBody>
          <a:bodyPr spcFirstLastPara="1" vert="horz" wrap="square" lIns="91425" tIns="45700" rIns="91425" bIns="45700" rtlCol="0" anchor="t" anchorCtr="0">
            <a:noAutofit/>
          </a:bodyPr>
          <a:lstStyle/>
          <a:p>
            <a:pPr marL="171450" indent="-158750">
              <a:lnSpc>
                <a:spcPct val="80000"/>
              </a:lnSpc>
              <a:spcBef>
                <a:spcPts val="0"/>
              </a:spcBef>
              <a:buClr>
                <a:schemeClr val="dk1"/>
              </a:buClr>
              <a:buSzPts val="2020"/>
            </a:pPr>
            <a:r>
              <a:rPr lang="en" sz="2020" dirty="0"/>
              <a:t>“Consider creative, </a:t>
            </a:r>
            <a:r>
              <a:rPr lang="en" sz="2020" b="1" dirty="0"/>
              <a:t>flexible solutions in attendance monitoring</a:t>
            </a:r>
            <a:r>
              <a:rPr lang="en" sz="2020" dirty="0"/>
              <a:t>. Based on parent work schedules, some students may be engaging in learning in the evening. While </a:t>
            </a:r>
            <a:r>
              <a:rPr lang="en" sz="2020"/>
              <a:t>synchronous morning </a:t>
            </a:r>
            <a:r>
              <a:rPr lang="en" sz="2020" dirty="0"/>
              <a:t>meetings may be effective for some populations, </a:t>
            </a:r>
            <a:r>
              <a:rPr lang="en" sz="2020" b="1" dirty="0"/>
              <a:t>provide opportunities for students to show attendance asynchronously</a:t>
            </a:r>
            <a:r>
              <a:rPr lang="en" sz="2020" dirty="0"/>
              <a:t>.” The Road Back: Restart and Recovery Plan for Education, p. 53.</a:t>
            </a:r>
            <a:endParaRPr sz="2200" dirty="0"/>
          </a:p>
          <a:p>
            <a:pPr marL="171450" indent="-158750">
              <a:lnSpc>
                <a:spcPct val="80000"/>
              </a:lnSpc>
              <a:spcBef>
                <a:spcPts val="750"/>
              </a:spcBef>
              <a:buClr>
                <a:schemeClr val="dk1"/>
              </a:buClr>
              <a:buSzPts val="2020"/>
            </a:pPr>
            <a:r>
              <a:rPr lang="en" sz="2020" dirty="0"/>
              <a:t>“Hours of instructional time are not defined as a student’s time spent in front of a teacher or in front of a screen, </a:t>
            </a:r>
            <a:r>
              <a:rPr lang="en" sz="2020" b="1" dirty="0"/>
              <a:t>but time engaged in standards-based learning under the guidance and direction of a teacher</a:t>
            </a:r>
            <a:r>
              <a:rPr lang="en" sz="2020" dirty="0"/>
              <a:t>.” The Road Back: Restart and Recovery Plan for Education, p. 49.</a:t>
            </a:r>
            <a:endParaRPr sz="2200" dirty="0"/>
          </a:p>
          <a:p>
            <a:pPr marL="641350" lvl="1">
              <a:lnSpc>
                <a:spcPct val="80000"/>
              </a:lnSpc>
              <a:spcBef>
                <a:spcPts val="375"/>
              </a:spcBef>
              <a:buClr>
                <a:schemeClr val="dk1"/>
              </a:buClr>
              <a:buSzPts val="1650"/>
              <a:buFont typeface="Arial" panose="020B0604020202020204" pitchFamily="34" charset="0"/>
              <a:buChar char="•"/>
            </a:pPr>
            <a:r>
              <a:rPr lang="en" sz="1650" dirty="0"/>
              <a:t>Remote learners can complete independent work while students in classrooms receive instruction. </a:t>
            </a:r>
            <a:endParaRPr sz="1800" dirty="0"/>
          </a:p>
          <a:p>
            <a:pPr marL="641350" lvl="1">
              <a:lnSpc>
                <a:spcPct val="80000"/>
              </a:lnSpc>
              <a:spcBef>
                <a:spcPts val="375"/>
              </a:spcBef>
              <a:buClr>
                <a:schemeClr val="dk1"/>
              </a:buClr>
              <a:buSzPts val="1650"/>
              <a:buFont typeface="Arial" panose="020B0604020202020204" pitchFamily="34" charset="0"/>
              <a:buChar char="•"/>
            </a:pPr>
            <a:r>
              <a:rPr lang="en" sz="1650" dirty="0"/>
              <a:t>Synchronous and asynchronous instruction are both explicitly permitted, especially for older students.  Id. At 50.</a:t>
            </a:r>
            <a:endParaRPr sz="1800" dirty="0"/>
          </a:p>
          <a:p>
            <a:pPr marL="171450" indent="-30479">
              <a:lnSpc>
                <a:spcPct val="80000"/>
              </a:lnSpc>
              <a:spcBef>
                <a:spcPts val="750"/>
              </a:spcBef>
              <a:buClr>
                <a:schemeClr val="dk1"/>
              </a:buClr>
              <a:buSzPts val="2220"/>
              <a:buNone/>
            </a:pPr>
            <a:endParaRPr sz="222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14930-9503-49DC-ABB9-1839738D5794}"/>
              </a:ext>
            </a:extLst>
          </p:cNvPr>
          <p:cNvSpPr>
            <a:spLocks noGrp="1"/>
          </p:cNvSpPr>
          <p:nvPr>
            <p:ph type="title"/>
          </p:nvPr>
        </p:nvSpPr>
        <p:spPr/>
        <p:txBody>
          <a:bodyPr>
            <a:normAutofit fontScale="90000"/>
          </a:bodyPr>
          <a:lstStyle/>
          <a:p>
            <a:r>
              <a:rPr lang="en-US" dirty="0"/>
              <a:t>New Jersey Drill Law – NJSA 18A:41-1</a:t>
            </a:r>
          </a:p>
        </p:txBody>
      </p:sp>
      <p:sp>
        <p:nvSpPr>
          <p:cNvPr id="3" name="Content Placeholder 2">
            <a:extLst>
              <a:ext uri="{FF2B5EF4-FFF2-40B4-BE49-F238E27FC236}">
                <a16:creationId xmlns:a16="http://schemas.microsoft.com/office/drawing/2014/main" id="{EA2337DC-D364-40C9-9462-8F0997CC588E}"/>
              </a:ext>
            </a:extLst>
          </p:cNvPr>
          <p:cNvSpPr>
            <a:spLocks noGrp="1"/>
          </p:cNvSpPr>
          <p:nvPr>
            <p:ph idx="1"/>
          </p:nvPr>
        </p:nvSpPr>
        <p:spPr/>
        <p:txBody>
          <a:bodyPr>
            <a:normAutofit fontScale="77500" lnSpcReduction="20000"/>
          </a:bodyPr>
          <a:lstStyle/>
          <a:p>
            <a:pPr marL="274320" indent="-274320" eaLnBrk="1" fontAlgn="auto" hangingPunct="1">
              <a:spcBef>
                <a:spcPct val="20000"/>
              </a:spcBef>
              <a:spcAft>
                <a:spcPts val="0"/>
              </a:spcAft>
              <a:buFont typeface="Wingdings 2"/>
              <a:buChar char=""/>
              <a:defRPr/>
            </a:pPr>
            <a:r>
              <a:rPr lang="en-US" sz="3500" b="1" dirty="0">
                <a:latin typeface="+mn-lt"/>
                <a:cs typeface="+mn-cs"/>
              </a:rPr>
              <a:t>1 Fire Drill &amp; 1 School Security </a:t>
            </a:r>
            <a:r>
              <a:rPr lang="en-US" sz="3500" b="1" dirty="0"/>
              <a:t>D</a:t>
            </a:r>
            <a:r>
              <a:rPr lang="en-US" sz="3500" b="1" dirty="0">
                <a:latin typeface="+mn-lt"/>
                <a:cs typeface="+mn-cs"/>
              </a:rPr>
              <a:t>rill each month</a:t>
            </a:r>
          </a:p>
          <a:p>
            <a:pPr marL="274320" indent="-274320" algn="ctr" eaLnBrk="1" fontAlgn="auto" hangingPunct="1">
              <a:spcBef>
                <a:spcPct val="20000"/>
              </a:spcBef>
              <a:spcAft>
                <a:spcPts val="0"/>
              </a:spcAft>
              <a:defRPr/>
            </a:pPr>
            <a:r>
              <a:rPr lang="en-US" sz="3500" b="1" dirty="0">
                <a:solidFill>
                  <a:srgbClr val="FF0000"/>
                </a:solidFill>
                <a:latin typeface="+mn-lt"/>
                <a:cs typeface="+mn-cs"/>
              </a:rPr>
              <a:t>THIS IS STILL IN FULL FORCE!</a:t>
            </a:r>
          </a:p>
          <a:p>
            <a:pPr marL="640080" lvl="1" indent="-246888" eaLnBrk="1" fontAlgn="auto" hangingPunct="1">
              <a:spcBef>
                <a:spcPct val="20000"/>
              </a:spcBef>
              <a:spcAft>
                <a:spcPts val="0"/>
              </a:spcAft>
              <a:buFont typeface="Wingdings 2"/>
              <a:buChar char=""/>
              <a:defRPr/>
            </a:pPr>
            <a:r>
              <a:rPr lang="en-US" sz="3600" b="1" dirty="0">
                <a:latin typeface="+mn-lt"/>
                <a:cs typeface="+mn-cs"/>
              </a:rPr>
              <a:t>Minimum of 2 </a:t>
            </a:r>
            <a:r>
              <a:rPr lang="en-US" sz="3600" b="1" u="sng" dirty="0">
                <a:latin typeface="+mn-lt"/>
                <a:cs typeface="+mn-cs"/>
              </a:rPr>
              <a:t>each</a:t>
            </a:r>
            <a:r>
              <a:rPr lang="en-US" sz="3600" b="1" dirty="0">
                <a:latin typeface="+mn-lt"/>
                <a:cs typeface="+mn-cs"/>
              </a:rPr>
              <a:t> during the school year</a:t>
            </a:r>
            <a:endParaRPr lang="en-US" sz="3600" b="1" u="sng" dirty="0">
              <a:latin typeface="+mn-lt"/>
              <a:cs typeface="+mn-cs"/>
            </a:endParaRPr>
          </a:p>
          <a:p>
            <a:pPr marL="1143000" lvl="2" indent="-246888" eaLnBrk="1" fontAlgn="auto" hangingPunct="1">
              <a:spcBef>
                <a:spcPct val="20000"/>
              </a:spcBef>
              <a:spcAft>
                <a:spcPts val="0"/>
              </a:spcAft>
              <a:buFont typeface="Wingdings 2"/>
              <a:buChar char=""/>
              <a:defRPr/>
            </a:pPr>
            <a:r>
              <a:rPr lang="en-US" sz="3600" b="1" dirty="0">
                <a:latin typeface="+mn-lt"/>
                <a:cs typeface="+mn-cs"/>
              </a:rPr>
              <a:t>(2) Active shooter</a:t>
            </a:r>
          </a:p>
          <a:p>
            <a:pPr marL="1143000" lvl="2" indent="-246888" eaLnBrk="1" fontAlgn="auto" hangingPunct="1">
              <a:spcBef>
                <a:spcPct val="20000"/>
              </a:spcBef>
              <a:spcAft>
                <a:spcPts val="0"/>
              </a:spcAft>
              <a:buFont typeface="Wingdings 2"/>
              <a:buChar char=""/>
              <a:defRPr/>
            </a:pPr>
            <a:r>
              <a:rPr lang="en-US" sz="3600" b="1" dirty="0">
                <a:latin typeface="+mn-lt"/>
                <a:cs typeface="+mn-cs"/>
              </a:rPr>
              <a:t>(2) Evacuation (non-fire)</a:t>
            </a:r>
          </a:p>
          <a:p>
            <a:pPr marL="1143000" lvl="2" indent="-246888" eaLnBrk="1" fontAlgn="auto" hangingPunct="1">
              <a:spcBef>
                <a:spcPct val="20000"/>
              </a:spcBef>
              <a:spcAft>
                <a:spcPts val="0"/>
              </a:spcAft>
              <a:buFont typeface="Wingdings 2"/>
              <a:buChar char=""/>
              <a:defRPr/>
            </a:pPr>
            <a:r>
              <a:rPr lang="en-US" sz="3600" b="1" dirty="0">
                <a:latin typeface="+mn-lt"/>
                <a:cs typeface="+mn-cs"/>
              </a:rPr>
              <a:t>(2) Bomb threat</a:t>
            </a:r>
          </a:p>
          <a:p>
            <a:pPr marL="1143000" lvl="2" indent="-246888" eaLnBrk="1" fontAlgn="auto" hangingPunct="1">
              <a:spcBef>
                <a:spcPct val="20000"/>
              </a:spcBef>
              <a:spcAft>
                <a:spcPts val="0"/>
              </a:spcAft>
              <a:buFont typeface="Wingdings 2"/>
              <a:buChar char=""/>
              <a:defRPr/>
            </a:pPr>
            <a:r>
              <a:rPr lang="en-US" sz="3600" b="1" dirty="0">
                <a:latin typeface="+mn-lt"/>
                <a:cs typeface="+mn-cs"/>
              </a:rPr>
              <a:t>(2) Lockdown</a:t>
            </a:r>
            <a:endParaRPr lang="en-US" sz="2400" b="1" dirty="0">
              <a:latin typeface="+mn-lt"/>
              <a:cs typeface="+mn-cs"/>
            </a:endParaRPr>
          </a:p>
          <a:p>
            <a:pPr indent="-274320" eaLnBrk="1" fontAlgn="auto" hangingPunct="1">
              <a:spcBef>
                <a:spcPct val="20000"/>
              </a:spcBef>
              <a:spcAft>
                <a:spcPts val="0"/>
              </a:spcAft>
              <a:buFont typeface="Wingdings" pitchFamily="2" charset="2"/>
              <a:buNone/>
              <a:defRPr/>
            </a:pPr>
            <a:endParaRPr lang="en-US" sz="3500" b="1" i="1" dirty="0">
              <a:latin typeface="+mn-lt"/>
              <a:cs typeface="+mn-cs"/>
            </a:endParaRPr>
          </a:p>
          <a:p>
            <a:pPr indent="-274320" eaLnBrk="1" fontAlgn="auto" hangingPunct="1">
              <a:spcBef>
                <a:spcPct val="20000"/>
              </a:spcBef>
              <a:spcAft>
                <a:spcPts val="0"/>
              </a:spcAft>
              <a:buFont typeface="Wingdings" pitchFamily="2" charset="2"/>
              <a:buNone/>
              <a:defRPr/>
            </a:pPr>
            <a:r>
              <a:rPr lang="en-US" sz="3500" b="1" i="1" dirty="0">
                <a:latin typeface="+mn-lt"/>
                <a:cs typeface="+mn-cs"/>
              </a:rPr>
              <a:t>A school security drill must be conducted within the first 15 days of the start of the school year.</a:t>
            </a:r>
          </a:p>
          <a:p>
            <a:endParaRPr lang="en-US" dirty="0"/>
          </a:p>
        </p:txBody>
      </p:sp>
      <p:sp>
        <p:nvSpPr>
          <p:cNvPr id="4" name="Slide Number Placeholder 3">
            <a:extLst>
              <a:ext uri="{FF2B5EF4-FFF2-40B4-BE49-F238E27FC236}">
                <a16:creationId xmlns:a16="http://schemas.microsoft.com/office/drawing/2014/main" id="{92BBFC7D-FE8F-478B-ADB9-8C9B815E0604}"/>
              </a:ext>
            </a:extLst>
          </p:cNvPr>
          <p:cNvSpPr>
            <a:spLocks noGrp="1"/>
          </p:cNvSpPr>
          <p:nvPr>
            <p:ph type="sldNum" sz="quarter" idx="12"/>
          </p:nvPr>
        </p:nvSpPr>
        <p:spPr/>
        <p:txBody>
          <a:bodyPr/>
          <a:lstStyle/>
          <a:p>
            <a:pPr>
              <a:defRPr/>
            </a:pPr>
            <a:fld id="{E443D2D3-79D4-425E-A51E-1C8F275C5E7B}" type="slidenum">
              <a:rPr lang="en-US" smtClean="0"/>
              <a:pPr>
                <a:defRPr/>
              </a:pPr>
              <a:t>42</a:t>
            </a:fld>
            <a:endParaRPr lang="en-US" dirty="0"/>
          </a:p>
        </p:txBody>
      </p:sp>
    </p:spTree>
    <p:extLst>
      <p:ext uri="{BB962C8B-B14F-4D97-AF65-F5344CB8AC3E}">
        <p14:creationId xmlns:p14="http://schemas.microsoft.com/office/powerpoint/2010/main" val="94846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83"/>
          <p:cNvSpPr txBox="1">
            <a:spLocks noGrp="1"/>
          </p:cNvSpPr>
          <p:nvPr>
            <p:ph type="title"/>
          </p:nvPr>
        </p:nvSpPr>
        <p:spPr>
          <a:xfrm>
            <a:off x="309523" y="791596"/>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dirty="0">
                <a:solidFill>
                  <a:schemeClr val="dk2"/>
                </a:solidFill>
                <a:latin typeface="Calibri"/>
                <a:ea typeface="Calibri"/>
                <a:cs typeface="Calibri"/>
                <a:sym typeface="Calibri"/>
              </a:rPr>
              <a:t>School Security and Student Safety 2020-2021</a:t>
            </a:r>
            <a:endParaRPr sz="4600" b="1" dirty="0">
              <a:latin typeface="Calibri"/>
              <a:ea typeface="Calibri"/>
              <a:cs typeface="Calibri"/>
              <a:sym typeface="Calibri"/>
            </a:endParaRPr>
          </a:p>
        </p:txBody>
      </p:sp>
      <p:sp>
        <p:nvSpPr>
          <p:cNvPr id="503" name="Google Shape;503;p83"/>
          <p:cNvSpPr txBox="1">
            <a:spLocks noGrp="1"/>
          </p:cNvSpPr>
          <p:nvPr>
            <p:ph type="body" idx="1"/>
          </p:nvPr>
        </p:nvSpPr>
        <p:spPr>
          <a:xfrm>
            <a:off x="311700" y="1682350"/>
            <a:ext cx="8520600" cy="3900600"/>
          </a:xfrm>
          <a:prstGeom prst="rect">
            <a:avLst/>
          </a:prstGeom>
        </p:spPr>
        <p:txBody>
          <a:bodyPr spcFirstLastPara="1" vert="horz" wrap="square" lIns="91425" tIns="91425" rIns="91425" bIns="91425" rtlCol="0" anchor="t" anchorCtr="0">
            <a:noAutofit/>
          </a:bodyPr>
          <a:lstStyle/>
          <a:p>
            <a:pPr marL="0" indent="0">
              <a:buNone/>
            </a:pPr>
            <a:endParaRPr sz="2800" b="1" dirty="0">
              <a:solidFill>
                <a:srgbClr val="3868D4"/>
              </a:solidFill>
              <a:latin typeface="Calibri"/>
              <a:ea typeface="Calibri"/>
              <a:cs typeface="Calibri"/>
              <a:sym typeface="Calibri"/>
            </a:endParaRPr>
          </a:p>
          <a:p>
            <a:pPr marL="0" indent="0">
              <a:buClr>
                <a:schemeClr val="dk1"/>
              </a:buClr>
              <a:buSzPts val="1100"/>
              <a:buNone/>
            </a:pPr>
            <a:r>
              <a:rPr lang="en" sz="2800" b="1" dirty="0">
                <a:solidFill>
                  <a:srgbClr val="3868D4"/>
                </a:solidFill>
                <a:latin typeface="Calibri"/>
                <a:ea typeface="Calibri"/>
                <a:cs typeface="Calibri"/>
                <a:sym typeface="Calibri"/>
              </a:rPr>
              <a:t>P.L. 2019, c. 33 (2/4/19) </a:t>
            </a:r>
            <a:r>
              <a:rPr lang="en" sz="2800" dirty="0">
                <a:solidFill>
                  <a:schemeClr val="dk1"/>
                </a:solidFill>
                <a:latin typeface="Calibri"/>
                <a:ea typeface="Calibri"/>
                <a:cs typeface="Calibri"/>
                <a:sym typeface="Calibri"/>
              </a:rPr>
              <a:t>– </a:t>
            </a:r>
            <a:r>
              <a:rPr lang="en" sz="2800" b="1" dirty="0">
                <a:solidFill>
                  <a:schemeClr val="dk1"/>
                </a:solidFill>
                <a:latin typeface="Calibri"/>
                <a:ea typeface="Calibri"/>
                <a:cs typeface="Calibri"/>
                <a:sym typeface="Calibri"/>
              </a:rPr>
              <a:t>Alyssa’s Law </a:t>
            </a:r>
            <a:r>
              <a:rPr lang="en" sz="2800" dirty="0">
                <a:solidFill>
                  <a:schemeClr val="dk1"/>
                </a:solidFill>
                <a:latin typeface="Calibri"/>
                <a:ea typeface="Calibri"/>
                <a:cs typeface="Calibri"/>
                <a:sym typeface="Calibri"/>
              </a:rPr>
              <a:t>– requires public school buildings to be equipped with panic alarm linked to local law enforcement. For use in school security emergency including, but not limited to, a non-fire evacuation, lockdown or active shooter situation. Silent alarm, no panic light. Paid for by school security bonds.   Effective 9/1/19 </a:t>
            </a:r>
            <a:endParaRPr sz="2800" dirty="0">
              <a:solidFill>
                <a:schemeClr val="dk1"/>
              </a:solidFill>
              <a:latin typeface="Calibri"/>
              <a:ea typeface="Calibri"/>
              <a:cs typeface="Calibri"/>
              <a:sym typeface="Calibri"/>
            </a:endParaRPr>
          </a:p>
        </p:txBody>
      </p:sp>
      <p:sp>
        <p:nvSpPr>
          <p:cNvPr id="504" name="Google Shape;504;p83"/>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86"/>
          <p:cNvSpPr txBox="1">
            <a:spLocks noGrp="1"/>
          </p:cNvSpPr>
          <p:nvPr>
            <p:ph type="title"/>
          </p:nvPr>
        </p:nvSpPr>
        <p:spPr>
          <a:xfrm>
            <a:off x="311700" y="715413"/>
            <a:ext cx="8520600" cy="572700"/>
          </a:xfrm>
          <a:prstGeom prst="rect">
            <a:avLst/>
          </a:prstGeom>
        </p:spPr>
        <p:txBody>
          <a:bodyPr spcFirstLastPara="1" vert="horz" wrap="square" lIns="91425" tIns="91425" rIns="91425" bIns="91425" rtlCol="0" anchor="t" anchorCtr="0">
            <a:noAutofit/>
          </a:bodyPr>
          <a:lstStyle/>
          <a:p>
            <a:pPr marL="457200">
              <a:lnSpc>
                <a:spcPct val="115000"/>
              </a:lnSpc>
              <a:spcAft>
                <a:spcPts val="1600"/>
              </a:spcAft>
            </a:pPr>
            <a:r>
              <a:rPr lang="en" sz="3200" b="1" dirty="0">
                <a:solidFill>
                  <a:schemeClr val="dk2"/>
                </a:solidFill>
                <a:latin typeface="Calibri"/>
                <a:ea typeface="Calibri"/>
                <a:cs typeface="Calibri"/>
                <a:sym typeface="Calibri"/>
              </a:rPr>
              <a:t>School Security and Student Safety 2020-2021</a:t>
            </a:r>
            <a:endParaRPr sz="4600" b="1" dirty="0">
              <a:latin typeface="Calibri"/>
              <a:ea typeface="Calibri"/>
              <a:cs typeface="Calibri"/>
              <a:sym typeface="Calibri"/>
            </a:endParaRPr>
          </a:p>
        </p:txBody>
      </p:sp>
      <p:sp>
        <p:nvSpPr>
          <p:cNvPr id="524" name="Google Shape;524;p86"/>
          <p:cNvSpPr txBox="1">
            <a:spLocks noGrp="1"/>
          </p:cNvSpPr>
          <p:nvPr>
            <p:ph type="body" idx="1"/>
          </p:nvPr>
        </p:nvSpPr>
        <p:spPr>
          <a:xfrm>
            <a:off x="311700" y="1682350"/>
            <a:ext cx="8772600" cy="3900600"/>
          </a:xfrm>
          <a:prstGeom prst="rect">
            <a:avLst/>
          </a:prstGeom>
        </p:spPr>
        <p:txBody>
          <a:bodyPr spcFirstLastPara="1" vert="horz" wrap="square" lIns="91425" tIns="91425" rIns="91425" bIns="91425" rtlCol="0" anchor="t" anchorCtr="0">
            <a:noAutofit/>
          </a:bodyPr>
          <a:lstStyle/>
          <a:p>
            <a:pPr marL="114300" indent="0" algn="ctr">
              <a:lnSpc>
                <a:spcPct val="80000"/>
              </a:lnSpc>
              <a:spcBef>
                <a:spcPts val="600"/>
              </a:spcBef>
              <a:buNone/>
            </a:pPr>
            <a:r>
              <a:rPr lang="en" sz="2800" b="1" dirty="0">
                <a:solidFill>
                  <a:srgbClr val="3868D4"/>
                </a:solidFill>
                <a:latin typeface="Calibri"/>
                <a:ea typeface="Calibri"/>
                <a:cs typeface="Calibri"/>
                <a:sym typeface="Calibri"/>
              </a:rPr>
              <a:t>P.L. 2019, c. 33 (2/4/19) </a:t>
            </a:r>
            <a:r>
              <a:rPr lang="en" sz="2800" dirty="0">
                <a:solidFill>
                  <a:schemeClr val="dk1"/>
                </a:solidFill>
                <a:latin typeface="Calibri"/>
                <a:ea typeface="Calibri"/>
                <a:cs typeface="Calibri"/>
                <a:sym typeface="Calibri"/>
              </a:rPr>
              <a:t>– </a:t>
            </a:r>
            <a:r>
              <a:rPr lang="en" sz="2800" b="1" dirty="0">
                <a:solidFill>
                  <a:schemeClr val="dk1"/>
                </a:solidFill>
                <a:latin typeface="Calibri"/>
                <a:ea typeface="Calibri"/>
                <a:cs typeface="Calibri"/>
                <a:sym typeface="Calibri"/>
              </a:rPr>
              <a:t>Alyssa’s Law</a:t>
            </a:r>
            <a:endParaRPr sz="2800" b="1" dirty="0">
              <a:solidFill>
                <a:schemeClr val="dk1"/>
              </a:solidFill>
              <a:latin typeface="Calibri"/>
              <a:ea typeface="Calibri"/>
              <a:cs typeface="Calibri"/>
              <a:sym typeface="Calibri"/>
            </a:endParaRPr>
          </a:p>
          <a:p>
            <a:pPr marL="0" indent="0">
              <a:lnSpc>
                <a:spcPct val="80000"/>
              </a:lnSpc>
              <a:buNone/>
            </a:pPr>
            <a:r>
              <a:rPr lang="en" sz="2400" dirty="0">
                <a:solidFill>
                  <a:schemeClr val="dk1"/>
                </a:solidFill>
              </a:rPr>
              <a:t>•</a:t>
            </a:r>
            <a:r>
              <a:rPr lang="en" sz="2400" dirty="0">
                <a:solidFill>
                  <a:schemeClr val="dk1"/>
                </a:solidFill>
                <a:latin typeface="Calibri"/>
                <a:ea typeface="Calibri"/>
                <a:cs typeface="Calibri"/>
                <a:sym typeface="Calibri"/>
              </a:rPr>
              <a:t>In December 2019, the New Jersey Schools Development Authority (NJSDA) adopted regulations addressing Procedures for Compliance with Alyssa’s Law and, in collaboration with NJDOE, issued Preliminary Guidance on Alyssa’s Law Compliance and School Security Grants.</a:t>
            </a:r>
            <a:endParaRPr sz="2400" dirty="0">
              <a:solidFill>
                <a:schemeClr val="dk1"/>
              </a:solidFill>
              <a:latin typeface="Calibri"/>
              <a:ea typeface="Calibri"/>
              <a:cs typeface="Calibri"/>
              <a:sym typeface="Calibri"/>
            </a:endParaRPr>
          </a:p>
          <a:p>
            <a:pPr marL="0" indent="0">
              <a:lnSpc>
                <a:spcPct val="80000"/>
              </a:lnSpc>
              <a:buNone/>
            </a:pPr>
            <a:r>
              <a:rPr lang="en" sz="2400" dirty="0">
                <a:solidFill>
                  <a:schemeClr val="dk1"/>
                </a:solidFill>
              </a:rPr>
              <a:t>•</a:t>
            </a:r>
            <a:r>
              <a:rPr lang="en" sz="2400" dirty="0">
                <a:solidFill>
                  <a:schemeClr val="dk1"/>
                </a:solidFill>
                <a:latin typeface="Calibri"/>
                <a:ea typeface="Calibri"/>
                <a:cs typeface="Calibri"/>
                <a:sym typeface="Calibri"/>
              </a:rPr>
              <a:t>NJDOE Guidance – Preliminary Guidelines, Updated 4/2020</a:t>
            </a:r>
            <a:endParaRPr sz="2400" dirty="0">
              <a:solidFill>
                <a:schemeClr val="dk1"/>
              </a:solidFill>
              <a:latin typeface="Calibri"/>
              <a:ea typeface="Calibri"/>
              <a:cs typeface="Calibri"/>
              <a:sym typeface="Calibri"/>
            </a:endParaRPr>
          </a:p>
          <a:p>
            <a:pPr marL="0" indent="0">
              <a:lnSpc>
                <a:spcPct val="80000"/>
              </a:lnSpc>
              <a:buNone/>
            </a:pPr>
            <a:r>
              <a:rPr lang="en" sz="2000" dirty="0">
                <a:solidFill>
                  <a:schemeClr val="dk1"/>
                </a:solidFill>
              </a:rPr>
              <a:t>–</a:t>
            </a:r>
            <a:r>
              <a:rPr lang="en" sz="2000" u="sng" dirty="0">
                <a:solidFill>
                  <a:schemeClr val="hlink"/>
                </a:solidFill>
                <a:latin typeface="Calibri"/>
                <a:ea typeface="Calibri"/>
                <a:cs typeface="Calibri"/>
                <a:sym typeface="Calibri"/>
                <a:hlinkClick r:id="rId3"/>
              </a:rPr>
              <a:t>Alyssa’s Law Compliance and School Security Grants PRELIMINARY GUIDELINES</a:t>
            </a:r>
            <a:endParaRPr sz="2000" u="sng" dirty="0">
              <a:solidFill>
                <a:schemeClr val="hlink"/>
              </a:solidFill>
              <a:latin typeface="Calibri"/>
              <a:ea typeface="Calibri"/>
              <a:cs typeface="Calibri"/>
              <a:sym typeface="Calibri"/>
            </a:endParaRPr>
          </a:p>
          <a:p>
            <a:pPr marL="0" indent="0">
              <a:lnSpc>
                <a:spcPct val="80000"/>
              </a:lnSpc>
              <a:buNone/>
            </a:pPr>
            <a:r>
              <a:rPr lang="en" sz="2400" dirty="0">
                <a:solidFill>
                  <a:schemeClr val="dk1"/>
                </a:solidFill>
              </a:rPr>
              <a:t>•</a:t>
            </a:r>
            <a:r>
              <a:rPr lang="en" sz="2400" dirty="0">
                <a:solidFill>
                  <a:schemeClr val="dk1"/>
                </a:solidFill>
                <a:latin typeface="Calibri"/>
                <a:ea typeface="Calibri"/>
                <a:cs typeface="Calibri"/>
                <a:sym typeface="Calibri"/>
              </a:rPr>
              <a:t>Release of Alyssa’s Law Compliance Application on NJDOE Homeroom - 4/15/2020 - </a:t>
            </a:r>
            <a:r>
              <a:rPr lang="en" sz="2400" b="1" dirty="0">
                <a:solidFill>
                  <a:schemeClr val="dk1"/>
                </a:solidFill>
                <a:latin typeface="Calibri"/>
                <a:ea typeface="Calibri"/>
                <a:cs typeface="Calibri"/>
                <a:sym typeface="Calibri"/>
              </a:rPr>
              <a:t>deadline extended to September 14, 2020</a:t>
            </a:r>
            <a:endParaRPr sz="2400" b="1" dirty="0">
              <a:solidFill>
                <a:schemeClr val="dk1"/>
              </a:solidFill>
              <a:latin typeface="Calibri"/>
              <a:ea typeface="Calibri"/>
              <a:cs typeface="Calibri"/>
              <a:sym typeface="Calibri"/>
            </a:endParaRPr>
          </a:p>
          <a:p>
            <a:pPr marL="0" indent="0">
              <a:lnSpc>
                <a:spcPct val="80000"/>
              </a:lnSpc>
              <a:buNone/>
            </a:pPr>
            <a:r>
              <a:rPr lang="en" sz="2200" dirty="0">
                <a:solidFill>
                  <a:schemeClr val="dk1"/>
                </a:solidFill>
              </a:rPr>
              <a:t>–</a:t>
            </a:r>
            <a:r>
              <a:rPr lang="en" sz="2200" u="sng" dirty="0">
                <a:solidFill>
                  <a:schemeClr val="hlink"/>
                </a:solidFill>
                <a:latin typeface="Calibri"/>
                <a:ea typeface="Calibri"/>
                <a:cs typeface="Calibri"/>
                <a:sym typeface="Calibri"/>
                <a:hlinkClick r:id="rId3"/>
              </a:rPr>
              <a:t>Release of Alyssa’s Law Compliance Application on NJDOE Homeroom</a:t>
            </a:r>
            <a:endParaRPr sz="2200" u="sng" dirty="0">
              <a:solidFill>
                <a:schemeClr val="hlink"/>
              </a:solidFill>
              <a:latin typeface="Calibri"/>
              <a:ea typeface="Calibri"/>
              <a:cs typeface="Calibri"/>
              <a:sym typeface="Calibri"/>
            </a:endParaRPr>
          </a:p>
          <a:p>
            <a:pPr marL="0" indent="0">
              <a:lnSpc>
                <a:spcPct val="80000"/>
              </a:lnSpc>
              <a:buNone/>
            </a:pPr>
            <a:endParaRPr sz="2600" dirty="0">
              <a:solidFill>
                <a:schemeClr val="dk1"/>
              </a:solidFill>
            </a:endParaRPr>
          </a:p>
          <a:p>
            <a:pPr marL="0" indent="0">
              <a:lnSpc>
                <a:spcPct val="80000"/>
              </a:lnSpc>
              <a:buNone/>
            </a:pPr>
            <a:endParaRPr sz="2000" dirty="0">
              <a:solidFill>
                <a:schemeClr val="dk1"/>
              </a:solidFill>
              <a:latin typeface="Calibri"/>
              <a:ea typeface="Calibri"/>
              <a:cs typeface="Calibri"/>
              <a:sym typeface="Calibri"/>
            </a:endParaRPr>
          </a:p>
          <a:p>
            <a:pPr marL="0" indent="0">
              <a:buNone/>
            </a:pPr>
            <a:endParaRPr sz="2800" b="1" dirty="0">
              <a:solidFill>
                <a:srgbClr val="3868D4"/>
              </a:solidFill>
              <a:latin typeface="Calibri"/>
              <a:ea typeface="Calibri"/>
              <a:cs typeface="Calibri"/>
              <a:sym typeface="Calibri"/>
            </a:endParaRPr>
          </a:p>
        </p:txBody>
      </p:sp>
      <p:sp>
        <p:nvSpPr>
          <p:cNvPr id="525" name="Google Shape;525;p86"/>
          <p:cNvSpPr txBox="1">
            <a:spLocks noGrp="1"/>
          </p:cNvSpPr>
          <p:nvPr>
            <p:ph type="sldNum" idx="12"/>
          </p:nvPr>
        </p:nvSpPr>
        <p:spPr>
          <a:xfrm>
            <a:off x="8472458" y="5520467"/>
            <a:ext cx="548700" cy="393600"/>
          </a:xfrm>
          <a:prstGeom prst="rect">
            <a:avLst/>
          </a:prstGeom>
        </p:spPr>
        <p:txBody>
          <a:bodyPr spcFirstLastPara="1" vert="horz" wrap="square" lIns="91425" tIns="91425" rIns="91425" bIns="91425" rtlCol="0" anchor="ctr" anchorCtr="0">
            <a:noAutofit/>
          </a:bodyPr>
          <a:lstStyle/>
          <a:p>
            <a:pPr>
              <a:spcBef>
                <a:spcPts val="0"/>
              </a:spcBef>
              <a:spcAft>
                <a:spcPts val="0"/>
              </a:spcAft>
            </a:pPr>
            <a:fld id="{00000000-1234-1234-1234-123412341234}" type="slidenum">
              <a:rPr lang="en"/>
              <a:pPr>
                <a:spcBef>
                  <a:spcPts val="0"/>
                </a:spcBef>
                <a:spcAft>
                  <a:spcPts val="0"/>
                </a:spcAft>
              </a:pPr>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07DB-FF2E-4ED4-B051-2092969A5E0E}"/>
              </a:ext>
            </a:extLst>
          </p:cNvPr>
          <p:cNvSpPr>
            <a:spLocks noGrp="1"/>
          </p:cNvSpPr>
          <p:nvPr>
            <p:ph type="title"/>
          </p:nvPr>
        </p:nvSpPr>
        <p:spPr/>
        <p:txBody>
          <a:bodyPr/>
          <a:lstStyle/>
          <a:p>
            <a:r>
              <a:rPr lang="en-US" dirty="0"/>
              <a:t>Evidence of Good Faith</a:t>
            </a:r>
          </a:p>
        </p:txBody>
      </p:sp>
      <p:sp>
        <p:nvSpPr>
          <p:cNvPr id="3" name="Content Placeholder 2">
            <a:extLst>
              <a:ext uri="{FF2B5EF4-FFF2-40B4-BE49-F238E27FC236}">
                <a16:creationId xmlns:a16="http://schemas.microsoft.com/office/drawing/2014/main" id="{5C395829-E187-4E77-83DF-B00EC9F82205}"/>
              </a:ext>
            </a:extLst>
          </p:cNvPr>
          <p:cNvSpPr>
            <a:spLocks noGrp="1"/>
          </p:cNvSpPr>
          <p:nvPr>
            <p:ph idx="1"/>
          </p:nvPr>
        </p:nvSpPr>
        <p:spPr/>
        <p:txBody>
          <a:bodyPr>
            <a:normAutofit fontScale="92500" lnSpcReduction="10000"/>
          </a:bodyPr>
          <a:lstStyle/>
          <a:p>
            <a:r>
              <a:rPr lang="en-US" sz="2800" dirty="0"/>
              <a:t>Supplies on back order</a:t>
            </a:r>
          </a:p>
          <a:p>
            <a:r>
              <a:rPr lang="en-US" sz="2800" dirty="0"/>
              <a:t>Planning necessary professional development for staff, parents, students</a:t>
            </a:r>
          </a:p>
          <a:p>
            <a:r>
              <a:rPr lang="en-US" sz="2800" dirty="0"/>
              <a:t>Documented efforts to identify and recruit staff to fill shortages</a:t>
            </a:r>
          </a:p>
          <a:p>
            <a:r>
              <a:rPr lang="en-US" sz="2800" dirty="0"/>
              <a:t>Applying for funding through FEMA or other potential sources</a:t>
            </a:r>
          </a:p>
          <a:p>
            <a:r>
              <a:rPr lang="en-US" sz="2800" dirty="0"/>
              <a:t>Adopting required policies/protocols</a:t>
            </a:r>
          </a:p>
          <a:p>
            <a:r>
              <a:rPr lang="en-US" sz="2800" b="1" i="1" dirty="0"/>
              <a:t>KEY – Documenting in writing any gaps identified in ability to meet standards – principal to superintendent, superintendent to BOE, Supt/BOE to NJDOE</a:t>
            </a:r>
          </a:p>
        </p:txBody>
      </p:sp>
      <p:sp>
        <p:nvSpPr>
          <p:cNvPr id="4" name="Slide Number Placeholder 3">
            <a:extLst>
              <a:ext uri="{FF2B5EF4-FFF2-40B4-BE49-F238E27FC236}">
                <a16:creationId xmlns:a16="http://schemas.microsoft.com/office/drawing/2014/main" id="{F0938BB1-D5FA-4D13-865C-FF0A17D54D2D}"/>
              </a:ext>
            </a:extLst>
          </p:cNvPr>
          <p:cNvSpPr>
            <a:spLocks noGrp="1"/>
          </p:cNvSpPr>
          <p:nvPr>
            <p:ph type="sldNum" sz="quarter" idx="12"/>
          </p:nvPr>
        </p:nvSpPr>
        <p:spPr/>
        <p:txBody>
          <a:bodyPr/>
          <a:lstStyle/>
          <a:p>
            <a:pPr>
              <a:defRPr/>
            </a:pPr>
            <a:fld id="{E443D2D3-79D4-425E-A51E-1C8F275C5E7B}" type="slidenum">
              <a:rPr lang="en-US" smtClean="0"/>
              <a:pPr>
                <a:defRPr/>
              </a:pPr>
              <a:t>45</a:t>
            </a:fld>
            <a:endParaRPr lang="en-US" dirty="0"/>
          </a:p>
        </p:txBody>
      </p:sp>
    </p:spTree>
    <p:extLst>
      <p:ext uri="{BB962C8B-B14F-4D97-AF65-F5344CB8AC3E}">
        <p14:creationId xmlns:p14="http://schemas.microsoft.com/office/powerpoint/2010/main" val="27981617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759" y="137319"/>
            <a:ext cx="8229600" cy="639762"/>
          </a:xfrm>
        </p:spPr>
        <p:txBody>
          <a:bodyPr>
            <a:normAutofit fontScale="90000"/>
          </a:bodyPr>
          <a:lstStyle/>
          <a:p>
            <a:r>
              <a:rPr lang="en-US" dirty="0">
                <a:hlinkClick r:id="rId3"/>
              </a:rPr>
              <a:t>Free Webinars</a:t>
            </a:r>
            <a:endParaRPr lang="en-US" dirty="0">
              <a:cs typeface="Calibri"/>
            </a:endParaRPr>
          </a:p>
        </p:txBody>
      </p:sp>
      <p:sp>
        <p:nvSpPr>
          <p:cNvPr id="3" name="Content Placeholder 2"/>
          <p:cNvSpPr>
            <a:spLocks noGrp="1"/>
          </p:cNvSpPr>
          <p:nvPr>
            <p:ph idx="1"/>
          </p:nvPr>
        </p:nvSpPr>
        <p:spPr>
          <a:xfrm>
            <a:off x="147722" y="941934"/>
            <a:ext cx="8848556" cy="5715000"/>
          </a:xfrm>
        </p:spPr>
        <p:txBody>
          <a:bodyPr>
            <a:normAutofit/>
          </a:bodyPr>
          <a:lstStyle/>
          <a:p>
            <a:pPr lvl="1"/>
            <a:endParaRPr lang="en-US" i="1" u="sng" dirty="0"/>
          </a:p>
          <a:p>
            <a:pPr lvl="1"/>
            <a:endParaRPr lang="en-US" dirty="0"/>
          </a:p>
          <a:p>
            <a:pPr lvl="1"/>
            <a:endParaRPr lang="en-US" dirty="0"/>
          </a:p>
        </p:txBody>
      </p:sp>
      <p:graphicFrame>
        <p:nvGraphicFramePr>
          <p:cNvPr id="6" name="Table 5">
            <a:extLst>
              <a:ext uri="{FF2B5EF4-FFF2-40B4-BE49-F238E27FC236}">
                <a16:creationId xmlns:a16="http://schemas.microsoft.com/office/drawing/2014/main" id="{1D94A8F2-3420-B343-8CD7-A594135F149D}"/>
              </a:ext>
            </a:extLst>
          </p:cNvPr>
          <p:cNvGraphicFramePr>
            <a:graphicFrameLocks noGrp="1"/>
          </p:cNvGraphicFramePr>
          <p:nvPr>
            <p:extLst>
              <p:ext uri="{D42A27DB-BD31-4B8C-83A1-F6EECF244321}">
                <p14:modId xmlns:p14="http://schemas.microsoft.com/office/powerpoint/2010/main" val="2482949864"/>
              </p:ext>
            </p:extLst>
          </p:nvPr>
        </p:nvGraphicFramePr>
        <p:xfrm>
          <a:off x="444759" y="941934"/>
          <a:ext cx="8359839" cy="4513986"/>
        </p:xfrm>
        <a:graphic>
          <a:graphicData uri="http://schemas.openxmlformats.org/drawingml/2006/table">
            <a:tbl>
              <a:tblPr firstRow="1" lastRow="1" bandRow="1">
                <a:tableStyleId>{7E9639D4-E3E2-4D34-9284-5A2195B3D0D7}</a:tableStyleId>
              </a:tblPr>
              <a:tblGrid>
                <a:gridCol w="1405944">
                  <a:extLst>
                    <a:ext uri="{9D8B030D-6E8A-4147-A177-3AD203B41FA5}">
                      <a16:colId xmlns:a16="http://schemas.microsoft.com/office/drawing/2014/main" val="3071268620"/>
                    </a:ext>
                  </a:extLst>
                </a:gridCol>
                <a:gridCol w="6953895">
                  <a:extLst>
                    <a:ext uri="{9D8B030D-6E8A-4147-A177-3AD203B41FA5}">
                      <a16:colId xmlns:a16="http://schemas.microsoft.com/office/drawing/2014/main" val="238090395"/>
                    </a:ext>
                  </a:extLst>
                </a:gridCol>
              </a:tblGrid>
              <a:tr h="42248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Restart and Recovery Series </a:t>
                      </a:r>
                      <a:endParaRPr lang="en-US" sz="2400" b="0" i="0" dirty="0"/>
                    </a:p>
                  </a:txBody>
                  <a:tcPr>
                    <a:solidFill>
                      <a:srgbClr val="D87900"/>
                    </a:solidFill>
                  </a:tcPr>
                </a:tc>
                <a:tc hMerge="1">
                  <a:txBody>
                    <a:bodyPr/>
                    <a:lstStyle/>
                    <a:p>
                      <a:endParaRPr lang="en-US"/>
                    </a:p>
                  </a:txBody>
                  <a:tcPr/>
                </a:tc>
                <a:extLst>
                  <a:ext uri="{0D108BD9-81ED-4DB2-BD59-A6C34878D82A}">
                    <a16:rowId xmlns:a16="http://schemas.microsoft.com/office/drawing/2014/main" val="2384325116"/>
                  </a:ext>
                </a:extLst>
              </a:tr>
              <a:tr h="582066">
                <a:tc>
                  <a:txBody>
                    <a:bodyPr/>
                    <a:lstStyle/>
                    <a:p>
                      <a:r>
                        <a:rPr lang="en-US" sz="1800" dirty="0"/>
                        <a:t>July 2</a:t>
                      </a:r>
                    </a:p>
                  </a:txBody>
                  <a:tcPr/>
                </a:tc>
                <a:tc>
                  <a:txBody>
                    <a:bodyPr/>
                    <a:lstStyle/>
                    <a:p>
                      <a:r>
                        <a:rPr lang="en-US" sz="1800" dirty="0">
                          <a:hlinkClick r:id="rId4"/>
                        </a:rPr>
                        <a:t>Essential First Steps</a:t>
                      </a:r>
                      <a:endParaRPr lang="en-US" sz="1800" dirty="0"/>
                    </a:p>
                  </a:txBody>
                  <a:tcPr/>
                </a:tc>
                <a:extLst>
                  <a:ext uri="{0D108BD9-81ED-4DB2-BD59-A6C34878D82A}">
                    <a16:rowId xmlns:a16="http://schemas.microsoft.com/office/drawing/2014/main" val="2657869145"/>
                  </a:ext>
                </a:extLst>
              </a:tr>
              <a:tr h="763188">
                <a:tc>
                  <a:txBody>
                    <a:bodyPr/>
                    <a:lstStyle/>
                    <a:p>
                      <a:r>
                        <a:rPr lang="en-US" sz="1800" dirty="0"/>
                        <a:t>July 21</a:t>
                      </a:r>
                    </a:p>
                  </a:txBody>
                  <a:tcPr/>
                </a:tc>
                <a:tc>
                  <a:txBody>
                    <a:bodyPr/>
                    <a:lstStyle/>
                    <a:p>
                      <a:r>
                        <a:rPr lang="en-US" sz="1800" dirty="0">
                          <a:hlinkClick r:id="rId4"/>
                        </a:rPr>
                        <a:t>Addressing Leave Requests, Reasonable Accommodations and Staff Member Rights</a:t>
                      </a:r>
                      <a:endParaRPr lang="en-US" sz="1800" dirty="0"/>
                    </a:p>
                  </a:txBody>
                  <a:tcPr/>
                </a:tc>
                <a:extLst>
                  <a:ext uri="{0D108BD9-81ED-4DB2-BD59-A6C34878D82A}">
                    <a16:rowId xmlns:a16="http://schemas.microsoft.com/office/drawing/2014/main" val="3270546159"/>
                  </a:ext>
                </a:extLst>
              </a:tr>
              <a:tr h="604329">
                <a:tc>
                  <a:txBody>
                    <a:bodyPr/>
                    <a:lstStyle/>
                    <a:p>
                      <a:r>
                        <a:rPr lang="en-US" sz="1800" dirty="0"/>
                        <a:t>July 28</a:t>
                      </a:r>
                    </a:p>
                  </a:txBody>
                  <a:tcPr/>
                </a:tc>
                <a:tc>
                  <a:txBody>
                    <a:bodyPr/>
                    <a:lstStyle/>
                    <a:p>
                      <a:r>
                        <a:rPr lang="en-US" sz="1800" dirty="0">
                          <a:hlinkClick r:id="rId4"/>
                        </a:rPr>
                        <a:t>Addressing Building, Grounds and Transportation</a:t>
                      </a:r>
                      <a:endParaRPr lang="en-US" sz="1800" dirty="0"/>
                    </a:p>
                  </a:txBody>
                  <a:tcPr/>
                </a:tc>
                <a:extLst>
                  <a:ext uri="{0D108BD9-81ED-4DB2-BD59-A6C34878D82A}">
                    <a16:rowId xmlns:a16="http://schemas.microsoft.com/office/drawing/2014/main" val="3299947022"/>
                  </a:ext>
                </a:extLst>
              </a:tr>
              <a:tr h="674070">
                <a:tc>
                  <a:txBody>
                    <a:bodyPr/>
                    <a:lstStyle/>
                    <a:p>
                      <a:r>
                        <a:rPr lang="en-US" sz="1800" dirty="0"/>
                        <a:t>Aug 4                                                                                          </a:t>
                      </a:r>
                    </a:p>
                  </a:txBody>
                  <a:tcPr/>
                </a:tc>
                <a:tc>
                  <a:txBody>
                    <a:bodyPr/>
                    <a:lstStyle/>
                    <a:p>
                      <a:r>
                        <a:rPr lang="en-US" sz="1800" dirty="0">
                          <a:hlinkClick r:id="rId4"/>
                        </a:rPr>
                        <a:t>Working with Parents</a:t>
                      </a:r>
                      <a:endParaRPr lang="en-US" sz="1800" dirty="0"/>
                    </a:p>
                    <a:p>
                      <a:endParaRPr lang="en-US" sz="1800" dirty="0"/>
                    </a:p>
                  </a:txBody>
                  <a:tcPr/>
                </a:tc>
                <a:extLst>
                  <a:ext uri="{0D108BD9-81ED-4DB2-BD59-A6C34878D82A}">
                    <a16:rowId xmlns:a16="http://schemas.microsoft.com/office/drawing/2014/main" val="3423805820"/>
                  </a:ext>
                </a:extLst>
              </a:tr>
              <a:tr h="854013">
                <a:tc>
                  <a:txBody>
                    <a:bodyPr/>
                    <a:lstStyle/>
                    <a:p>
                      <a:r>
                        <a:rPr lang="en-US" sz="1800" dirty="0"/>
                        <a:t>Aug 13</a:t>
                      </a:r>
                    </a:p>
                  </a:txBody>
                  <a:tcPr/>
                </a:tc>
                <a:tc>
                  <a:txBody>
                    <a:bodyPr/>
                    <a:lstStyle/>
                    <a:p>
                      <a:r>
                        <a:rPr lang="en-US" sz="1800" dirty="0">
                          <a:hlinkClick r:id="rId4"/>
                        </a:rPr>
                        <a:t>Latest Guidance on Meal Service and Other Recent Emergency Management Developments</a:t>
                      </a:r>
                      <a:endParaRPr lang="en-US" sz="1800" dirty="0"/>
                    </a:p>
                  </a:txBody>
                  <a:tcPr/>
                </a:tc>
                <a:extLst>
                  <a:ext uri="{0D108BD9-81ED-4DB2-BD59-A6C34878D82A}">
                    <a16:rowId xmlns:a16="http://schemas.microsoft.com/office/drawing/2014/main" val="2685345892"/>
                  </a:ext>
                </a:extLst>
              </a:tr>
              <a:tr h="53515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For these events and more up-to-the-moment training information, please visit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hlinkClick r:id="rId4"/>
                        </a:rPr>
                        <a:t>New Online Learning Opportunities and In-Person Workshop Updates</a:t>
                      </a:r>
                      <a:endParaRPr lang="en-US" sz="1600" b="0" dirty="0"/>
                    </a:p>
                  </a:txBody>
                  <a:tcPr/>
                </a:tc>
                <a:tc hMerge="1">
                  <a:txBody>
                    <a:bodyPr/>
                    <a:lstStyle/>
                    <a:p>
                      <a:endParaRPr lang="en-US"/>
                    </a:p>
                  </a:txBody>
                  <a:tcPr/>
                </a:tc>
                <a:extLst>
                  <a:ext uri="{0D108BD9-81ED-4DB2-BD59-A6C34878D82A}">
                    <a16:rowId xmlns:a16="http://schemas.microsoft.com/office/drawing/2014/main" val="1676573317"/>
                  </a:ext>
                </a:extLst>
              </a:tr>
            </a:tbl>
          </a:graphicData>
        </a:graphic>
      </p:graphicFrame>
      <p:sp>
        <p:nvSpPr>
          <p:cNvPr id="7" name="Slide Number Placeholder 6">
            <a:extLst>
              <a:ext uri="{FF2B5EF4-FFF2-40B4-BE49-F238E27FC236}">
                <a16:creationId xmlns:a16="http://schemas.microsoft.com/office/drawing/2014/main" id="{78AB6FCF-7F58-2843-A4AF-D94CA7156FE3}"/>
              </a:ext>
            </a:extLst>
          </p:cNvPr>
          <p:cNvSpPr>
            <a:spLocks noGrp="1"/>
          </p:cNvSpPr>
          <p:nvPr>
            <p:ph type="sldNum" sz="quarter" idx="12"/>
          </p:nvPr>
        </p:nvSpPr>
        <p:spPr/>
        <p:txBody>
          <a:bodyPr/>
          <a:lstStyle/>
          <a:p>
            <a:pPr>
              <a:defRPr/>
            </a:pPr>
            <a:fld id="{E443D2D3-79D4-425E-A51E-1C8F275C5E7B}" type="slidenum">
              <a:rPr lang="en-US" smtClean="0"/>
              <a:pPr>
                <a:defRPr/>
              </a:pPr>
              <a:t>46</a:t>
            </a:fld>
            <a:endParaRPr lang="en-US" dirty="0"/>
          </a:p>
        </p:txBody>
      </p:sp>
    </p:spTree>
    <p:extLst>
      <p:ext uri="{BB962C8B-B14F-4D97-AF65-F5344CB8AC3E}">
        <p14:creationId xmlns:p14="http://schemas.microsoft.com/office/powerpoint/2010/main" val="1279792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759" y="137319"/>
            <a:ext cx="8229600" cy="639762"/>
          </a:xfrm>
        </p:spPr>
        <p:txBody>
          <a:bodyPr>
            <a:normAutofit fontScale="90000"/>
          </a:bodyPr>
          <a:lstStyle/>
          <a:p>
            <a:r>
              <a:rPr lang="en-US" dirty="0">
                <a:hlinkClick r:id="rId3"/>
              </a:rPr>
              <a:t>Free Webinars</a:t>
            </a:r>
            <a:endParaRPr lang="en-US" dirty="0">
              <a:cs typeface="Calibri"/>
            </a:endParaRPr>
          </a:p>
        </p:txBody>
      </p:sp>
      <p:sp>
        <p:nvSpPr>
          <p:cNvPr id="3" name="Content Placeholder 2"/>
          <p:cNvSpPr>
            <a:spLocks noGrp="1"/>
          </p:cNvSpPr>
          <p:nvPr>
            <p:ph idx="1"/>
          </p:nvPr>
        </p:nvSpPr>
        <p:spPr>
          <a:xfrm>
            <a:off x="147722" y="941934"/>
            <a:ext cx="8848556" cy="5715000"/>
          </a:xfrm>
        </p:spPr>
        <p:txBody>
          <a:bodyPr>
            <a:normAutofit/>
          </a:bodyPr>
          <a:lstStyle/>
          <a:p>
            <a:pPr lvl="1"/>
            <a:endParaRPr lang="en-US" i="1" u="sng" dirty="0"/>
          </a:p>
          <a:p>
            <a:pPr lvl="1"/>
            <a:endParaRPr lang="en-US" dirty="0"/>
          </a:p>
          <a:p>
            <a:pPr lvl="1"/>
            <a:endParaRPr lang="en-US" dirty="0"/>
          </a:p>
        </p:txBody>
      </p:sp>
      <p:graphicFrame>
        <p:nvGraphicFramePr>
          <p:cNvPr id="6" name="Table 5">
            <a:extLst>
              <a:ext uri="{FF2B5EF4-FFF2-40B4-BE49-F238E27FC236}">
                <a16:creationId xmlns:a16="http://schemas.microsoft.com/office/drawing/2014/main" id="{1D94A8F2-3420-B343-8CD7-A594135F149D}"/>
              </a:ext>
            </a:extLst>
          </p:cNvPr>
          <p:cNvGraphicFramePr>
            <a:graphicFrameLocks noGrp="1"/>
          </p:cNvGraphicFramePr>
          <p:nvPr>
            <p:extLst>
              <p:ext uri="{D42A27DB-BD31-4B8C-83A1-F6EECF244321}">
                <p14:modId xmlns:p14="http://schemas.microsoft.com/office/powerpoint/2010/main" val="759886373"/>
              </p:ext>
            </p:extLst>
          </p:nvPr>
        </p:nvGraphicFramePr>
        <p:xfrm>
          <a:off x="292359" y="969468"/>
          <a:ext cx="8470641" cy="5407190"/>
        </p:xfrm>
        <a:graphic>
          <a:graphicData uri="http://schemas.openxmlformats.org/drawingml/2006/table">
            <a:tbl>
              <a:tblPr firstRow="1" lastRow="1" bandRow="1">
                <a:tableStyleId>{7E9639D4-E3E2-4D34-9284-5A2195B3D0D7}</a:tableStyleId>
              </a:tblPr>
              <a:tblGrid>
                <a:gridCol w="1424579">
                  <a:extLst>
                    <a:ext uri="{9D8B030D-6E8A-4147-A177-3AD203B41FA5}">
                      <a16:colId xmlns:a16="http://schemas.microsoft.com/office/drawing/2014/main" val="3071268620"/>
                    </a:ext>
                  </a:extLst>
                </a:gridCol>
                <a:gridCol w="7046062">
                  <a:extLst>
                    <a:ext uri="{9D8B030D-6E8A-4147-A177-3AD203B41FA5}">
                      <a16:colId xmlns:a16="http://schemas.microsoft.com/office/drawing/2014/main" val="238090395"/>
                    </a:ext>
                  </a:extLst>
                </a:gridCol>
              </a:tblGrid>
              <a:tr h="4482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Pandemic Response Series</a:t>
                      </a:r>
                      <a:endParaRPr lang="en-US" sz="2400" b="0" i="0" dirty="0"/>
                    </a:p>
                  </a:txBody>
                  <a:tcPr>
                    <a:solidFill>
                      <a:srgbClr val="D87900"/>
                    </a:solidFill>
                  </a:tcPr>
                </a:tc>
                <a:tc hMerge="1">
                  <a:txBody>
                    <a:bodyPr/>
                    <a:lstStyle/>
                    <a:p>
                      <a:endParaRPr lang="en-US"/>
                    </a:p>
                  </a:txBody>
                  <a:tcPr/>
                </a:tc>
                <a:extLst>
                  <a:ext uri="{0D108BD9-81ED-4DB2-BD59-A6C34878D82A}">
                    <a16:rowId xmlns:a16="http://schemas.microsoft.com/office/drawing/2014/main" val="2384325116"/>
                  </a:ext>
                </a:extLst>
              </a:tr>
              <a:tr h="437087">
                <a:tc>
                  <a:txBody>
                    <a:bodyPr/>
                    <a:lstStyle/>
                    <a:p>
                      <a:r>
                        <a:rPr lang="en-US" dirty="0"/>
                        <a:t>March 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hlinkClick r:id="rId3"/>
                        </a:rPr>
                        <a:t>Coronavirus and Our Schools</a:t>
                      </a:r>
                      <a:r>
                        <a:rPr lang="en-US" dirty="0">
                          <a:hlinkClick r:id="rId3"/>
                        </a:rPr>
                        <a:t> </a:t>
                      </a:r>
                      <a:endParaRPr lang="en-US" dirty="0"/>
                    </a:p>
                  </a:txBody>
                  <a:tcPr/>
                </a:tc>
                <a:extLst>
                  <a:ext uri="{0D108BD9-81ED-4DB2-BD59-A6C34878D82A}">
                    <a16:rowId xmlns:a16="http://schemas.microsoft.com/office/drawing/2014/main" val="1559681857"/>
                  </a:ext>
                </a:extLst>
              </a:tr>
              <a:tr h="437087">
                <a:tc>
                  <a:txBody>
                    <a:bodyPr/>
                    <a:lstStyle/>
                    <a:p>
                      <a:r>
                        <a:rPr lang="en-US" dirty="0"/>
                        <a:t>March 30</a:t>
                      </a:r>
                    </a:p>
                  </a:txBody>
                  <a:tcPr/>
                </a:tc>
                <a:tc>
                  <a:txBody>
                    <a:bodyPr/>
                    <a:lstStyle/>
                    <a:p>
                      <a:r>
                        <a:rPr lang="en-US" u="sng" dirty="0">
                          <a:hlinkClick r:id="rId3"/>
                        </a:rPr>
                        <a:t>Defining Essential Personnel and Functions </a:t>
                      </a:r>
                      <a:endParaRPr lang="en-US" dirty="0"/>
                    </a:p>
                  </a:txBody>
                  <a:tcPr/>
                </a:tc>
                <a:extLst>
                  <a:ext uri="{0D108BD9-81ED-4DB2-BD59-A6C34878D82A}">
                    <a16:rowId xmlns:a16="http://schemas.microsoft.com/office/drawing/2014/main" val="2328016996"/>
                  </a:ext>
                </a:extLst>
              </a:tr>
              <a:tr h="437087">
                <a:tc>
                  <a:txBody>
                    <a:bodyPr/>
                    <a:lstStyle/>
                    <a:p>
                      <a:r>
                        <a:rPr lang="en-US" dirty="0"/>
                        <a:t>April 1</a:t>
                      </a:r>
                    </a:p>
                  </a:txBody>
                  <a:tcPr/>
                </a:tc>
                <a:tc>
                  <a:txBody>
                    <a:bodyPr/>
                    <a:lstStyle/>
                    <a:p>
                      <a:r>
                        <a:rPr lang="en-US" u="sng" dirty="0">
                          <a:hlinkClick r:id="rId3"/>
                        </a:rPr>
                        <a:t>Meeting the Needs of Special Education Students</a:t>
                      </a:r>
                      <a:r>
                        <a:rPr lang="en-US" dirty="0">
                          <a:hlinkClick r:id="rId3"/>
                        </a:rPr>
                        <a:t> </a:t>
                      </a:r>
                      <a:endParaRPr lang="en-US" dirty="0"/>
                    </a:p>
                  </a:txBody>
                  <a:tcPr/>
                </a:tc>
                <a:extLst>
                  <a:ext uri="{0D108BD9-81ED-4DB2-BD59-A6C34878D82A}">
                    <a16:rowId xmlns:a16="http://schemas.microsoft.com/office/drawing/2014/main" val="61870353"/>
                  </a:ext>
                </a:extLst>
              </a:tr>
              <a:tr h="437087">
                <a:tc>
                  <a:txBody>
                    <a:bodyPr/>
                    <a:lstStyle/>
                    <a:p>
                      <a:r>
                        <a:rPr lang="en-US" dirty="0"/>
                        <a:t>April 2</a:t>
                      </a:r>
                    </a:p>
                  </a:txBody>
                  <a:tcPr/>
                </a:tc>
                <a:tc>
                  <a:txBody>
                    <a:bodyPr/>
                    <a:lstStyle/>
                    <a:p>
                      <a:r>
                        <a:rPr lang="en-US" u="sng" dirty="0">
                          <a:hlinkClick r:id="rId3"/>
                        </a:rPr>
                        <a:t>Addressing HIB and Discrimination Claims</a:t>
                      </a:r>
                      <a:endParaRPr lang="en-US" dirty="0"/>
                    </a:p>
                  </a:txBody>
                  <a:tcPr/>
                </a:tc>
                <a:extLst>
                  <a:ext uri="{0D108BD9-81ED-4DB2-BD59-A6C34878D82A}">
                    <a16:rowId xmlns:a16="http://schemas.microsoft.com/office/drawing/2014/main" val="812020080"/>
                  </a:ext>
                </a:extLst>
              </a:tr>
              <a:tr h="437087">
                <a:tc>
                  <a:txBody>
                    <a:bodyPr/>
                    <a:lstStyle/>
                    <a:p>
                      <a:r>
                        <a:rPr lang="en-US" dirty="0"/>
                        <a:t>April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Addressing Student Mental Health and Counseling Needs </a:t>
                      </a:r>
                      <a:endParaRPr lang="en-US" dirty="0"/>
                    </a:p>
                  </a:txBody>
                  <a:tcPr/>
                </a:tc>
                <a:extLst>
                  <a:ext uri="{0D108BD9-81ED-4DB2-BD59-A6C34878D82A}">
                    <a16:rowId xmlns:a16="http://schemas.microsoft.com/office/drawing/2014/main" val="521133050"/>
                  </a:ext>
                </a:extLst>
              </a:tr>
              <a:tr h="437087">
                <a:tc>
                  <a:txBody>
                    <a:bodyPr/>
                    <a:lstStyle/>
                    <a:p>
                      <a:r>
                        <a:rPr lang="en-US" dirty="0"/>
                        <a:t>April 8</a:t>
                      </a:r>
                    </a:p>
                  </a:txBody>
                  <a:tcPr/>
                </a:tc>
                <a:tc>
                  <a:txBody>
                    <a:bodyPr/>
                    <a:lstStyle/>
                    <a:p>
                      <a:r>
                        <a:rPr lang="en-US" u="sng" dirty="0">
                          <a:hlinkClick r:id="rId3"/>
                        </a:rPr>
                        <a:t>Addressing FERPA and Student Privacy Issues </a:t>
                      </a:r>
                      <a:endParaRPr lang="en-US" dirty="0"/>
                    </a:p>
                  </a:txBody>
                  <a:tcPr/>
                </a:tc>
                <a:extLst>
                  <a:ext uri="{0D108BD9-81ED-4DB2-BD59-A6C34878D82A}">
                    <a16:rowId xmlns:a16="http://schemas.microsoft.com/office/drawing/2014/main" val="560216891"/>
                  </a:ext>
                </a:extLst>
              </a:tr>
              <a:tr h="437087">
                <a:tc>
                  <a:txBody>
                    <a:bodyPr/>
                    <a:lstStyle/>
                    <a:p>
                      <a:r>
                        <a:rPr lang="en-US" dirty="0"/>
                        <a:t>May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hlinkClick r:id="rId3"/>
                        </a:rPr>
                        <a:t>Next Steps Now that Schools are Closed for Remainder of the School Year </a:t>
                      </a:r>
                      <a:endParaRPr lang="en-US" u="sng" dirty="0"/>
                    </a:p>
                  </a:txBody>
                  <a:tcPr/>
                </a:tc>
                <a:extLst>
                  <a:ext uri="{0D108BD9-81ED-4DB2-BD59-A6C34878D82A}">
                    <a16:rowId xmlns:a16="http://schemas.microsoft.com/office/drawing/2014/main" val="808145379"/>
                  </a:ext>
                </a:extLst>
              </a:tr>
              <a:tr h="437087">
                <a:tc>
                  <a:txBody>
                    <a:bodyPr/>
                    <a:lstStyle/>
                    <a:p>
                      <a:r>
                        <a:rPr lang="en-US" dirty="0"/>
                        <a:t>May 8</a:t>
                      </a:r>
                    </a:p>
                  </a:txBody>
                  <a:tcPr/>
                </a:tc>
                <a:tc>
                  <a:txBody>
                    <a:bodyPr/>
                    <a:lstStyle/>
                    <a:p>
                      <a:r>
                        <a:rPr lang="en-US" dirty="0">
                          <a:hlinkClick r:id="rId3"/>
                        </a:rPr>
                        <a:t>Addressing the Needs of Homeless Students </a:t>
                      </a:r>
                      <a:endParaRPr lang="en-US" dirty="0"/>
                    </a:p>
                  </a:txBody>
                  <a:tcPr/>
                </a:tc>
                <a:extLst>
                  <a:ext uri="{0D108BD9-81ED-4DB2-BD59-A6C34878D82A}">
                    <a16:rowId xmlns:a16="http://schemas.microsoft.com/office/drawing/2014/main" val="3270546159"/>
                  </a:ext>
                </a:extLst>
              </a:tr>
              <a:tr h="437087">
                <a:tc>
                  <a:txBody>
                    <a:bodyPr/>
                    <a:lstStyle/>
                    <a:p>
                      <a:r>
                        <a:rPr lang="en-US" dirty="0"/>
                        <a:t>May 21</a:t>
                      </a:r>
                    </a:p>
                  </a:txBody>
                  <a:tcPr/>
                </a:tc>
                <a:tc>
                  <a:txBody>
                    <a:bodyPr/>
                    <a:lstStyle/>
                    <a:p>
                      <a:r>
                        <a:rPr lang="en-US" dirty="0">
                          <a:hlinkClick r:id="rId3"/>
                        </a:rPr>
                        <a:t>Understanding How to Apply for and Use CARES Act Funding</a:t>
                      </a:r>
                      <a:endParaRPr lang="en-US" dirty="0"/>
                    </a:p>
                  </a:txBody>
                  <a:tcPr/>
                </a:tc>
                <a:extLst>
                  <a:ext uri="{0D108BD9-81ED-4DB2-BD59-A6C34878D82A}">
                    <a16:rowId xmlns:a16="http://schemas.microsoft.com/office/drawing/2014/main" val="3299947022"/>
                  </a:ext>
                </a:extLst>
              </a:tr>
              <a:tr h="437087">
                <a:tc>
                  <a:txBody>
                    <a:bodyPr/>
                    <a:lstStyle/>
                    <a:p>
                      <a:r>
                        <a:rPr lang="en-US" dirty="0"/>
                        <a:t>May 29</a:t>
                      </a:r>
                    </a:p>
                  </a:txBody>
                  <a:tcPr/>
                </a:tc>
                <a:tc>
                  <a:txBody>
                    <a:bodyPr/>
                    <a:lstStyle/>
                    <a:p>
                      <a:r>
                        <a:rPr lang="en-US" dirty="0">
                          <a:hlinkClick r:id="rId3"/>
                        </a:rPr>
                        <a:t>Graduation and School Closing - Key Legal and Health Considerations</a:t>
                      </a:r>
                      <a:endParaRPr lang="en-US" dirty="0"/>
                    </a:p>
                  </a:txBody>
                  <a:tcPr/>
                </a:tc>
                <a:extLst>
                  <a:ext uri="{0D108BD9-81ED-4DB2-BD59-A6C34878D82A}">
                    <a16:rowId xmlns:a16="http://schemas.microsoft.com/office/drawing/2014/main" val="959141035"/>
                  </a:ext>
                </a:extLst>
              </a:tr>
              <a:tr h="5677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For these events and more up-to-the-moment training information, please visit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hlinkClick r:id="rId3"/>
                        </a:rPr>
                        <a:t>New Online Learning Opportunities and In-Person Workshop Updates</a:t>
                      </a:r>
                      <a:endParaRPr lang="en-US" sz="1600" b="0" dirty="0"/>
                    </a:p>
                  </a:txBody>
                  <a:tcPr/>
                </a:tc>
                <a:tc hMerge="1">
                  <a:txBody>
                    <a:bodyPr/>
                    <a:lstStyle/>
                    <a:p>
                      <a:endParaRPr lang="en-US"/>
                    </a:p>
                  </a:txBody>
                  <a:tcPr/>
                </a:tc>
                <a:extLst>
                  <a:ext uri="{0D108BD9-81ED-4DB2-BD59-A6C34878D82A}">
                    <a16:rowId xmlns:a16="http://schemas.microsoft.com/office/drawing/2014/main" val="1676573317"/>
                  </a:ext>
                </a:extLst>
              </a:tr>
            </a:tbl>
          </a:graphicData>
        </a:graphic>
      </p:graphicFrame>
      <p:sp>
        <p:nvSpPr>
          <p:cNvPr id="7" name="Slide Number Placeholder 6">
            <a:extLst>
              <a:ext uri="{FF2B5EF4-FFF2-40B4-BE49-F238E27FC236}">
                <a16:creationId xmlns:a16="http://schemas.microsoft.com/office/drawing/2014/main" id="{78AB6FCF-7F58-2843-A4AF-D94CA7156FE3}"/>
              </a:ext>
            </a:extLst>
          </p:cNvPr>
          <p:cNvSpPr>
            <a:spLocks noGrp="1"/>
          </p:cNvSpPr>
          <p:nvPr>
            <p:ph type="sldNum" sz="quarter" idx="12"/>
          </p:nvPr>
        </p:nvSpPr>
        <p:spPr/>
        <p:txBody>
          <a:bodyPr/>
          <a:lstStyle/>
          <a:p>
            <a:pPr>
              <a:defRPr/>
            </a:pPr>
            <a:fld id="{E443D2D3-79D4-425E-A51E-1C8F275C5E7B}" type="slidenum">
              <a:rPr lang="en-US" smtClean="0"/>
              <a:pPr>
                <a:defRPr/>
              </a:pPr>
              <a:t>47</a:t>
            </a:fld>
            <a:endParaRPr lang="en-US" dirty="0"/>
          </a:p>
        </p:txBody>
      </p:sp>
    </p:spTree>
    <p:extLst>
      <p:ext uri="{BB962C8B-B14F-4D97-AF65-F5344CB8AC3E}">
        <p14:creationId xmlns:p14="http://schemas.microsoft.com/office/powerpoint/2010/main" val="68175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a:t>Conclusion</a:t>
            </a:r>
          </a:p>
        </p:txBody>
      </p:sp>
      <p:sp>
        <p:nvSpPr>
          <p:cNvPr id="2" name="Content Placeholder 1"/>
          <p:cNvSpPr>
            <a:spLocks noGrp="1"/>
          </p:cNvSpPr>
          <p:nvPr>
            <p:ph idx="1"/>
          </p:nvPr>
        </p:nvSpPr>
        <p:spPr/>
        <p:txBody>
          <a:bodyPr>
            <a:normAutofit fontScale="92500" lnSpcReduction="20000"/>
          </a:bodyPr>
          <a:lstStyle/>
          <a:p>
            <a:pPr>
              <a:buFont typeface="Arial" pitchFamily="34" charset="0"/>
              <a:buChar char="•"/>
            </a:pPr>
            <a:r>
              <a:rPr lang="en-US" dirty="0"/>
              <a:t>Thank you for choosing professional development with LEGAL ONE!</a:t>
            </a:r>
          </a:p>
          <a:p>
            <a:pPr>
              <a:buFont typeface="Arial" pitchFamily="34" charset="0"/>
              <a:buChar char="•"/>
            </a:pPr>
            <a:endParaRPr lang="en-US" dirty="0"/>
          </a:p>
          <a:p>
            <a:r>
              <a:rPr lang="en-US" dirty="0"/>
              <a:t>Visit our website for more courses that can support your work at </a:t>
            </a:r>
            <a:r>
              <a:rPr lang="en-US" dirty="0">
                <a:hlinkClick r:id="rId3"/>
              </a:rPr>
              <a:t>http://www.njpsa.org/legalonenj/</a:t>
            </a:r>
            <a:r>
              <a:rPr lang="en-US" dirty="0"/>
              <a:t> </a:t>
            </a:r>
          </a:p>
          <a:p>
            <a:pPr marL="0" indent="0">
              <a:buNone/>
            </a:pPr>
            <a:endParaRPr lang="en-US" dirty="0"/>
          </a:p>
          <a:p>
            <a:r>
              <a:rPr lang="en-US" dirty="0"/>
              <a:t>If you have any questions about this presentation or suggestions for future seminars, please send an email to </a:t>
            </a:r>
            <a:r>
              <a:rPr lang="en-US" dirty="0">
                <a:hlinkClick r:id="rId3"/>
              </a:rPr>
              <a:t>legalone@njpsa.org</a:t>
            </a:r>
            <a:r>
              <a:rPr lang="en-US" dirty="0"/>
              <a:t> </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endParaRPr lang="en-US" dirty="0"/>
          </a:p>
        </p:txBody>
      </p:sp>
      <p:pic>
        <p:nvPicPr>
          <p:cNvPr id="6" name="Picture 5" descr="A picture containing drawing&#10;&#10;Description automatically generated">
            <a:extLst>
              <a:ext uri="{FF2B5EF4-FFF2-40B4-BE49-F238E27FC236}">
                <a16:creationId xmlns:a16="http://schemas.microsoft.com/office/drawing/2014/main" id="{42C432A3-26F2-B84C-8B1C-6FC84C2D87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7" name="Slide Number Placeholder 6">
            <a:extLst>
              <a:ext uri="{FF2B5EF4-FFF2-40B4-BE49-F238E27FC236}">
                <a16:creationId xmlns:a16="http://schemas.microsoft.com/office/drawing/2014/main" id="{FF19AC04-8969-464C-BF84-59D66C3BA2B2}"/>
              </a:ext>
            </a:extLst>
          </p:cNvPr>
          <p:cNvSpPr>
            <a:spLocks noGrp="1"/>
          </p:cNvSpPr>
          <p:nvPr>
            <p:ph type="sldNum" sz="quarter" idx="12"/>
          </p:nvPr>
        </p:nvSpPr>
        <p:spPr/>
        <p:txBody>
          <a:bodyPr/>
          <a:lstStyle/>
          <a:p>
            <a:pPr>
              <a:defRPr/>
            </a:pPr>
            <a:fld id="{E443D2D3-79D4-425E-A51E-1C8F275C5E7B}" type="slidenum">
              <a:rPr lang="en-US" smtClean="0"/>
              <a:pPr>
                <a:defRPr/>
              </a:pPr>
              <a:t>48</a:t>
            </a:fld>
            <a:endParaRPr lang="en-US" dirty="0"/>
          </a:p>
        </p:txBody>
      </p:sp>
    </p:spTree>
    <p:extLst>
      <p:ext uri="{BB962C8B-B14F-4D97-AF65-F5344CB8AC3E}">
        <p14:creationId xmlns:p14="http://schemas.microsoft.com/office/powerpoint/2010/main" val="22520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u="sng" dirty="0"/>
              <a:t>DISCLAIMER</a:t>
            </a:r>
          </a:p>
        </p:txBody>
      </p:sp>
      <p:sp>
        <p:nvSpPr>
          <p:cNvPr id="3" name="Content Placeholder 2"/>
          <p:cNvSpPr>
            <a:spLocks noGrp="1"/>
          </p:cNvSpPr>
          <p:nvPr>
            <p:ph idx="1"/>
          </p:nvPr>
        </p:nvSpPr>
        <p:spPr/>
        <p:txBody>
          <a:bodyPr/>
          <a:lstStyle/>
          <a:p>
            <a:endParaRPr lang="en-US" dirty="0"/>
          </a:p>
          <a:p>
            <a:pPr algn="ctr">
              <a:buNone/>
            </a:pPr>
            <a:r>
              <a:rPr lang="en-US" i="1" dirty="0"/>
              <a:t>	</a:t>
            </a:r>
            <a:r>
              <a:rPr lang="en-US" sz="2800" i="1" dirty="0"/>
              <a:t>This presentation is intended as a summary of law only and is not meant as legal advice. Please consult your attorney to obtain legal advice.</a:t>
            </a:r>
            <a:endParaRPr lang="en-US" dirty="0"/>
          </a:p>
        </p:txBody>
      </p:sp>
      <p:pic>
        <p:nvPicPr>
          <p:cNvPr id="1026" name="Picture 2" descr="C:\Users\tmoore\AppData\Local\Microsoft\Windows\Temporary Internet Files\Content.IE5\8YGQJA2R\MC900318880[2].wmf"/>
          <p:cNvPicPr>
            <a:picLocks noChangeAspect="1" noChangeArrowheads="1"/>
          </p:cNvPicPr>
          <p:nvPr/>
        </p:nvPicPr>
        <p:blipFill>
          <a:blip r:embed="rId2" cstate="print"/>
          <a:srcRect/>
          <a:stretch>
            <a:fillRect/>
          </a:stretch>
        </p:blipFill>
        <p:spPr bwMode="auto">
          <a:xfrm>
            <a:off x="3810000" y="4343400"/>
            <a:ext cx="1280160" cy="1121664"/>
          </a:xfrm>
          <a:prstGeom prst="rect">
            <a:avLst/>
          </a:prstGeom>
          <a:noFill/>
        </p:spPr>
      </p:pic>
      <p:sp>
        <p:nvSpPr>
          <p:cNvPr id="4" name="Slide Number Placeholder 3">
            <a:extLst>
              <a:ext uri="{FF2B5EF4-FFF2-40B4-BE49-F238E27FC236}">
                <a16:creationId xmlns:a16="http://schemas.microsoft.com/office/drawing/2014/main" id="{94191B65-4F19-DB4D-AB0C-8EFAA9351167}"/>
              </a:ext>
            </a:extLst>
          </p:cNvPr>
          <p:cNvSpPr>
            <a:spLocks noGrp="1"/>
          </p:cNvSpPr>
          <p:nvPr>
            <p:ph type="sldNum" sz="quarter" idx="12"/>
          </p:nvPr>
        </p:nvSpPr>
        <p:spPr/>
        <p:txBody>
          <a:bodyPr/>
          <a:lstStyle/>
          <a:p>
            <a:pPr>
              <a:defRPr/>
            </a:pPr>
            <a:fld id="{E443D2D3-79D4-425E-A51E-1C8F275C5E7B}" type="slidenum">
              <a:rPr lang="en-US" smtClean="0"/>
              <a:pPr>
                <a:defRPr/>
              </a:pPr>
              <a:t>5</a:t>
            </a:fld>
            <a:endParaRPr lang="en-US" dirty="0"/>
          </a:p>
        </p:txBody>
      </p:sp>
    </p:spTree>
    <p:extLst>
      <p:ext uri="{BB962C8B-B14F-4D97-AF65-F5344CB8AC3E}">
        <p14:creationId xmlns:p14="http://schemas.microsoft.com/office/powerpoint/2010/main" val="372093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1D56-7B2B-4740-B644-C999B177D7B8}"/>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6CE6907F-0007-4C6F-A672-409F11A795D8}"/>
              </a:ext>
            </a:extLst>
          </p:cNvPr>
          <p:cNvSpPr>
            <a:spLocks noGrp="1"/>
          </p:cNvSpPr>
          <p:nvPr>
            <p:ph idx="1"/>
          </p:nvPr>
        </p:nvSpPr>
        <p:spPr/>
        <p:txBody>
          <a:bodyPr>
            <a:normAutofit fontScale="92500" lnSpcReduction="20000"/>
          </a:bodyPr>
          <a:lstStyle/>
          <a:p>
            <a:r>
              <a:rPr lang="en-US" dirty="0"/>
              <a:t>Unprecedented Times</a:t>
            </a:r>
          </a:p>
          <a:p>
            <a:r>
              <a:rPr lang="en-US" dirty="0"/>
              <a:t>Reopening and the Duty of Care</a:t>
            </a:r>
          </a:p>
          <a:p>
            <a:r>
              <a:rPr lang="en-US" dirty="0"/>
              <a:t>August 13 Executive Order and NJDOH Guidance</a:t>
            </a:r>
          </a:p>
          <a:p>
            <a:r>
              <a:rPr lang="en-US" dirty="0"/>
              <a:t>Analyzing Potential Problem Areas</a:t>
            </a:r>
          </a:p>
          <a:p>
            <a:r>
              <a:rPr lang="en-US" dirty="0"/>
              <a:t>Determining When to Offer In-Person Instruction</a:t>
            </a:r>
          </a:p>
          <a:p>
            <a:pPr lvl="1"/>
            <a:r>
              <a:rPr lang="en-US" dirty="0"/>
              <a:t>Comparing Current Required Standards with Existing Resources/Personnel</a:t>
            </a:r>
          </a:p>
          <a:p>
            <a:pPr lvl="1"/>
            <a:r>
              <a:rPr lang="en-US" dirty="0"/>
              <a:t>Identifying Potential Gaps</a:t>
            </a:r>
          </a:p>
          <a:p>
            <a:pPr lvl="1"/>
            <a:r>
              <a:rPr lang="en-US" dirty="0"/>
              <a:t>Determining Reasonable Timelines for Overcoming Gaps</a:t>
            </a:r>
          </a:p>
          <a:p>
            <a:pPr lvl="1"/>
            <a:r>
              <a:rPr lang="en-US" dirty="0"/>
              <a:t>Establishing Good Faith</a:t>
            </a:r>
          </a:p>
          <a:p>
            <a:pPr marL="0" indent="0">
              <a:buNone/>
            </a:pPr>
            <a:endParaRPr lang="en-US" dirty="0"/>
          </a:p>
        </p:txBody>
      </p:sp>
      <p:sp>
        <p:nvSpPr>
          <p:cNvPr id="4" name="Slide Number Placeholder 3">
            <a:extLst>
              <a:ext uri="{FF2B5EF4-FFF2-40B4-BE49-F238E27FC236}">
                <a16:creationId xmlns:a16="http://schemas.microsoft.com/office/drawing/2014/main" id="{0B1853D1-12EC-45CC-8F4C-3B5C8025B8EF}"/>
              </a:ext>
            </a:extLst>
          </p:cNvPr>
          <p:cNvSpPr>
            <a:spLocks noGrp="1"/>
          </p:cNvSpPr>
          <p:nvPr>
            <p:ph type="sldNum" sz="quarter" idx="12"/>
          </p:nvPr>
        </p:nvSpPr>
        <p:spPr/>
        <p:txBody>
          <a:bodyPr/>
          <a:lstStyle/>
          <a:p>
            <a:pPr>
              <a:defRPr/>
            </a:pPr>
            <a:fld id="{E443D2D3-79D4-425E-A51E-1C8F275C5E7B}" type="slidenum">
              <a:rPr lang="en-US" smtClean="0"/>
              <a:pPr>
                <a:defRPr/>
              </a:pPr>
              <a:t>6</a:t>
            </a:fld>
            <a:endParaRPr lang="en-US" dirty="0"/>
          </a:p>
        </p:txBody>
      </p:sp>
    </p:spTree>
    <p:extLst>
      <p:ext uri="{BB962C8B-B14F-4D97-AF65-F5344CB8AC3E}">
        <p14:creationId xmlns:p14="http://schemas.microsoft.com/office/powerpoint/2010/main" val="4227952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4CE7-9A79-4E39-BD7B-3B92F1D7B5BF}"/>
              </a:ext>
            </a:extLst>
          </p:cNvPr>
          <p:cNvSpPr>
            <a:spLocks noGrp="1"/>
          </p:cNvSpPr>
          <p:nvPr>
            <p:ph type="title"/>
          </p:nvPr>
        </p:nvSpPr>
        <p:spPr/>
        <p:txBody>
          <a:bodyPr>
            <a:normAutofit/>
          </a:bodyPr>
          <a:lstStyle/>
          <a:p>
            <a:r>
              <a:rPr lang="en-US" dirty="0"/>
              <a:t>Uptick Among Young People</a:t>
            </a:r>
          </a:p>
        </p:txBody>
      </p:sp>
      <p:sp>
        <p:nvSpPr>
          <p:cNvPr id="3" name="Content Placeholder 2">
            <a:extLst>
              <a:ext uri="{FF2B5EF4-FFF2-40B4-BE49-F238E27FC236}">
                <a16:creationId xmlns:a16="http://schemas.microsoft.com/office/drawing/2014/main" id="{483431E1-4735-47A1-AA2C-5FEAD4D85A32}"/>
              </a:ext>
            </a:extLst>
          </p:cNvPr>
          <p:cNvSpPr>
            <a:spLocks noGrp="1"/>
          </p:cNvSpPr>
          <p:nvPr>
            <p:ph idx="1"/>
          </p:nvPr>
        </p:nvSpPr>
        <p:spPr/>
        <p:txBody>
          <a:bodyPr>
            <a:normAutofit/>
          </a:bodyPr>
          <a:lstStyle/>
          <a:p>
            <a:r>
              <a:rPr lang="en-US" sz="2800" dirty="0">
                <a:hlinkClick r:id="rId2"/>
              </a:rPr>
              <a:t>Governor expresses concerns</a:t>
            </a:r>
            <a:r>
              <a:rPr lang="en-US" sz="2800" dirty="0"/>
              <a:t> about uptick among young people due to parties</a:t>
            </a:r>
          </a:p>
          <a:p>
            <a:r>
              <a:rPr lang="en-US" sz="2800" dirty="0"/>
              <a:t>Kids make up a </a:t>
            </a:r>
            <a:r>
              <a:rPr lang="en-US" sz="2800" dirty="0">
                <a:hlinkClick r:id="rId2"/>
              </a:rPr>
              <a:t>growing share </a:t>
            </a:r>
            <a:r>
              <a:rPr lang="en-US" sz="2800" dirty="0"/>
              <a:t> of NJ Coronavirus cases</a:t>
            </a:r>
          </a:p>
          <a:p>
            <a:r>
              <a:rPr lang="en-US" sz="2800" dirty="0"/>
              <a:t>Children ages 10 and up </a:t>
            </a:r>
            <a:r>
              <a:rPr lang="en-US" sz="2800" dirty="0">
                <a:hlinkClick r:id="rId2"/>
              </a:rPr>
              <a:t>spread the virus </a:t>
            </a:r>
            <a:r>
              <a:rPr lang="en-US" sz="2800" dirty="0"/>
              <a:t> as well as adults</a:t>
            </a:r>
          </a:p>
        </p:txBody>
      </p:sp>
      <p:sp>
        <p:nvSpPr>
          <p:cNvPr id="4" name="Slide Number Placeholder 3">
            <a:extLst>
              <a:ext uri="{FF2B5EF4-FFF2-40B4-BE49-F238E27FC236}">
                <a16:creationId xmlns:a16="http://schemas.microsoft.com/office/drawing/2014/main" id="{D57F4811-2CD5-4E61-B630-9BFECE783AFE}"/>
              </a:ext>
            </a:extLst>
          </p:cNvPr>
          <p:cNvSpPr>
            <a:spLocks noGrp="1"/>
          </p:cNvSpPr>
          <p:nvPr>
            <p:ph type="sldNum" sz="quarter" idx="12"/>
          </p:nvPr>
        </p:nvSpPr>
        <p:spPr/>
        <p:txBody>
          <a:bodyPr/>
          <a:lstStyle/>
          <a:p>
            <a:pPr>
              <a:defRPr/>
            </a:pPr>
            <a:fld id="{E443D2D3-79D4-425E-A51E-1C8F275C5E7B}" type="slidenum">
              <a:rPr lang="en-US" smtClean="0"/>
              <a:pPr>
                <a:defRPr/>
              </a:pPr>
              <a:t>7</a:t>
            </a:fld>
            <a:endParaRPr lang="en-US" dirty="0"/>
          </a:p>
        </p:txBody>
      </p:sp>
    </p:spTree>
    <p:extLst>
      <p:ext uri="{BB962C8B-B14F-4D97-AF65-F5344CB8AC3E}">
        <p14:creationId xmlns:p14="http://schemas.microsoft.com/office/powerpoint/2010/main" val="78019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68"/>
          <p:cNvSpPr txBox="1">
            <a:spLocks noGrp="1"/>
          </p:cNvSpPr>
          <p:nvPr>
            <p:ph type="title"/>
          </p:nvPr>
        </p:nvSpPr>
        <p:spPr>
          <a:xfrm>
            <a:off x="628650" y="685800"/>
            <a:ext cx="7886700" cy="623996"/>
          </a:xfrm>
          <a:prstGeom prst="rect">
            <a:avLst/>
          </a:prstGeom>
        </p:spPr>
        <p:txBody>
          <a:bodyPr spcFirstLastPara="1" vert="horz" wrap="square" lIns="91425" tIns="45700" rIns="91425" bIns="45700" rtlCol="0" anchor="ctr" anchorCtr="0">
            <a:noAutofit/>
          </a:bodyPr>
          <a:lstStyle/>
          <a:p>
            <a:pPr>
              <a:spcBef>
                <a:spcPts val="0"/>
              </a:spcBef>
            </a:pPr>
            <a:r>
              <a:rPr lang="en" sz="4000" dirty="0"/>
              <a:t>Examples from Other States</a:t>
            </a:r>
            <a:endParaRPr sz="4000" dirty="0"/>
          </a:p>
        </p:txBody>
      </p:sp>
      <p:sp>
        <p:nvSpPr>
          <p:cNvPr id="409" name="Google Shape;409;p68"/>
          <p:cNvSpPr txBox="1">
            <a:spLocks noGrp="1"/>
          </p:cNvSpPr>
          <p:nvPr>
            <p:ph type="body" idx="1"/>
          </p:nvPr>
        </p:nvSpPr>
        <p:spPr>
          <a:xfrm>
            <a:off x="95250" y="1488275"/>
            <a:ext cx="8882100" cy="4136100"/>
          </a:xfrm>
          <a:prstGeom prst="rect">
            <a:avLst/>
          </a:prstGeom>
        </p:spPr>
        <p:txBody>
          <a:bodyPr spcFirstLastPara="1" vert="horz" wrap="square" lIns="91425" tIns="45700" rIns="91425" bIns="45700" rtlCol="0" anchor="t" anchorCtr="0">
            <a:noAutofit/>
          </a:bodyPr>
          <a:lstStyle/>
          <a:p>
            <a:pPr marL="457200" indent="-387350">
              <a:spcBef>
                <a:spcPts val="750"/>
              </a:spcBef>
              <a:buSzPts val="2500"/>
            </a:pPr>
            <a:r>
              <a:rPr lang="en" sz="1400" dirty="0">
                <a:solidFill>
                  <a:srgbClr val="333333"/>
                </a:solidFill>
                <a:highlight>
                  <a:srgbClr val="FFFFFF"/>
                </a:highlight>
                <a:ea typeface="Arial"/>
                <a:cs typeface="Arial"/>
                <a:sym typeface="Arial"/>
              </a:rPr>
              <a:t>“Nearly 1,200 students and staff members in the district have already been ordered to quarantine. On Tuesday, one high school </a:t>
            </a:r>
            <a:r>
              <a:rPr lang="en" sz="1400" u="sng" dirty="0">
                <a:solidFill>
                  <a:srgbClr val="326891"/>
                </a:solidFill>
                <a:highlight>
                  <a:srgbClr val="FFFFFF"/>
                </a:highlight>
                <a:ea typeface="Arial"/>
                <a:cs typeface="Arial"/>
                <a:sym typeface="Arial"/>
                <a:hlinkClick r:id="rId3"/>
              </a:rPr>
              <a:t>closed its doors</a:t>
            </a:r>
            <a:r>
              <a:rPr lang="en" sz="1400" dirty="0">
                <a:solidFill>
                  <a:srgbClr val="333333"/>
                </a:solidFill>
                <a:highlight>
                  <a:srgbClr val="FFFFFF"/>
                </a:highlight>
                <a:ea typeface="Arial"/>
                <a:cs typeface="Arial"/>
                <a:sym typeface="Arial"/>
              </a:rPr>
              <a:t> until at least Aug. 31. A </a:t>
            </a:r>
            <a:r>
              <a:rPr lang="en" sz="1400" u="sng" dirty="0">
                <a:solidFill>
                  <a:srgbClr val="326891"/>
                </a:solidFill>
                <a:highlight>
                  <a:srgbClr val="FFFFFF"/>
                </a:highlight>
                <a:ea typeface="Arial"/>
                <a:cs typeface="Arial"/>
                <a:sym typeface="Arial"/>
                <a:hlinkClick r:id="rId3"/>
              </a:rPr>
              <a:t>second high school</a:t>
            </a:r>
            <a:r>
              <a:rPr lang="en" sz="1400" dirty="0">
                <a:solidFill>
                  <a:srgbClr val="333333"/>
                </a:solidFill>
                <a:highlight>
                  <a:srgbClr val="FFFFFF"/>
                </a:highlight>
                <a:ea typeface="Arial"/>
                <a:cs typeface="Arial"/>
                <a:sym typeface="Arial"/>
              </a:rPr>
              <a:t> followed on Wednesday.”</a:t>
            </a:r>
            <a:endParaRPr sz="1400" dirty="0">
              <a:solidFill>
                <a:srgbClr val="333333"/>
              </a:solidFill>
              <a:highlight>
                <a:srgbClr val="FFFFFF"/>
              </a:highlight>
              <a:ea typeface="Arial"/>
              <a:cs typeface="Arial"/>
              <a:sym typeface="Arial"/>
            </a:endParaRPr>
          </a:p>
          <a:p>
            <a:pPr marL="584200" lvl="1" indent="0">
              <a:spcBef>
                <a:spcPts val="0"/>
              </a:spcBef>
              <a:buClr>
                <a:srgbClr val="333333"/>
              </a:buClr>
              <a:buSzPts val="1600"/>
              <a:buNone/>
            </a:pPr>
            <a:r>
              <a:rPr lang="en" sz="1200" u="sng" dirty="0">
                <a:solidFill>
                  <a:schemeClr val="hlink"/>
                </a:solidFill>
                <a:ea typeface="Arial"/>
                <a:cs typeface="Arial"/>
                <a:sym typeface="Arial"/>
                <a:hlinkClick r:id="rId3"/>
              </a:rPr>
              <a:t>https://www.nytimes.com/2020/08/12/us/georgia-school-coronavirus.html</a:t>
            </a:r>
            <a:endParaRPr sz="1600" dirty="0">
              <a:solidFill>
                <a:srgbClr val="333333"/>
              </a:solidFill>
              <a:highlight>
                <a:srgbClr val="FFFFFF"/>
              </a:highlight>
              <a:ea typeface="Arial"/>
              <a:cs typeface="Arial"/>
              <a:sym typeface="Arial"/>
            </a:endParaRPr>
          </a:p>
          <a:p>
            <a:pPr marL="0" indent="0">
              <a:spcBef>
                <a:spcPts val="750"/>
              </a:spcBef>
              <a:buNone/>
            </a:pPr>
            <a:endParaRPr sz="1100" dirty="0">
              <a:solidFill>
                <a:srgbClr val="333333"/>
              </a:solidFill>
              <a:highlight>
                <a:srgbClr val="FFFFFF"/>
              </a:highlight>
              <a:ea typeface="Arial"/>
              <a:cs typeface="Arial"/>
              <a:sym typeface="Arial"/>
            </a:endParaRPr>
          </a:p>
          <a:p>
            <a:pPr marL="457200" indent="-400050">
              <a:spcBef>
                <a:spcPts val="750"/>
              </a:spcBef>
              <a:buSzPts val="2700"/>
            </a:pPr>
            <a:r>
              <a:rPr lang="en" sz="1400" dirty="0">
                <a:solidFill>
                  <a:srgbClr val="4D4D4D"/>
                </a:solidFill>
                <a:highlight>
                  <a:srgbClr val="FFFFFF"/>
                </a:highlight>
                <a:ea typeface="Arial"/>
                <a:cs typeface="Arial"/>
                <a:sym typeface="Arial"/>
              </a:rPr>
              <a:t>“Over 2,000 students, </a:t>
            </a:r>
            <a:r>
              <a:rPr lang="en" sz="1400" dirty="0">
                <a:solidFill>
                  <a:srgbClr val="252525"/>
                </a:solidFill>
                <a:uFill>
                  <a:noFill/>
                </a:uFill>
                <a:ea typeface="Arial"/>
                <a:cs typeface="Arial"/>
                <a:sym typeface="Arial"/>
                <a:hlinkClick r:id="rId3"/>
              </a:rPr>
              <a:t>teachers</a:t>
            </a:r>
            <a:r>
              <a:rPr lang="en" sz="1400" dirty="0">
                <a:solidFill>
                  <a:srgbClr val="4D4D4D"/>
                </a:solidFill>
                <a:highlight>
                  <a:srgbClr val="FFFFFF"/>
                </a:highlight>
                <a:ea typeface="Arial"/>
                <a:cs typeface="Arial"/>
                <a:sym typeface="Arial"/>
              </a:rPr>
              <a:t> and school staff members are quarantined in five states after 230 coronavirus cases were reported in their schools.”</a:t>
            </a:r>
            <a:endParaRPr lang="en-US" sz="1400" dirty="0">
              <a:solidFill>
                <a:srgbClr val="4D4D4D"/>
              </a:solidFill>
              <a:highlight>
                <a:srgbClr val="FFFFFF"/>
              </a:highlight>
              <a:ea typeface="Arial"/>
              <a:cs typeface="Arial"/>
              <a:sym typeface="Arial"/>
            </a:endParaRPr>
          </a:p>
          <a:p>
            <a:pPr marL="596900" lvl="1" indent="0">
              <a:spcBef>
                <a:spcPts val="0"/>
              </a:spcBef>
              <a:buClr>
                <a:srgbClr val="4D4D4D"/>
              </a:buClr>
              <a:buSzPts val="1400"/>
              <a:buNone/>
            </a:pPr>
            <a:r>
              <a:rPr lang="en-US" sz="1200" u="sng" dirty="0">
                <a:solidFill>
                  <a:schemeClr val="hlink"/>
                </a:solidFill>
                <a:ea typeface="Arial"/>
                <a:cs typeface="Arial"/>
                <a:sym typeface="Arial"/>
                <a:hlinkClick r:id="rId3"/>
              </a:rPr>
              <a:t>https://www.onegreenplanet.org/human-interest/thousands-quarantined-after-schools-reopen/</a:t>
            </a:r>
            <a:endParaRPr lang="en-US" sz="1400" dirty="0">
              <a:solidFill>
                <a:srgbClr val="4D4D4D"/>
              </a:solidFill>
              <a:highlight>
                <a:srgbClr val="FFFFFF"/>
              </a:highlight>
              <a:ea typeface="Arial"/>
              <a:cs typeface="Arial"/>
              <a:sym typeface="Arial"/>
            </a:endParaRPr>
          </a:p>
          <a:p>
            <a:pPr marL="0" indent="0">
              <a:spcBef>
                <a:spcPts val="750"/>
              </a:spcBef>
              <a:buNone/>
            </a:pPr>
            <a:endParaRPr sz="900" dirty="0">
              <a:solidFill>
                <a:srgbClr val="4D4D4D"/>
              </a:solidFill>
              <a:highlight>
                <a:srgbClr val="FFFFFF"/>
              </a:highlight>
              <a:ea typeface="Arial"/>
              <a:cs typeface="Arial"/>
              <a:sym typeface="Arial"/>
            </a:endParaRPr>
          </a:p>
          <a:p>
            <a:pPr marL="425450" indent="-285750">
              <a:spcBef>
                <a:spcPts val="750"/>
              </a:spcBef>
              <a:buSzPts val="1400"/>
            </a:pPr>
            <a:r>
              <a:rPr lang="en" sz="1400" dirty="0">
                <a:solidFill>
                  <a:srgbClr val="4D4D4D"/>
                </a:solidFill>
                <a:highlight>
                  <a:srgbClr val="FFFFFF"/>
                </a:highlight>
                <a:ea typeface="Arial"/>
                <a:cs typeface="Arial"/>
                <a:sym typeface="Arial"/>
              </a:rPr>
              <a:t>“</a:t>
            </a:r>
            <a:r>
              <a:rPr lang="en" sz="1400" dirty="0">
                <a:highlight>
                  <a:srgbClr val="FFFFFF"/>
                </a:highlight>
                <a:ea typeface="Arial"/>
                <a:cs typeface="Arial"/>
                <a:sym typeface="Arial"/>
              </a:rPr>
              <a:t>Mississippi state officials are reporting at least 22 separate instances of coronavirus outbreaks within schools across the state since reopening, the </a:t>
            </a:r>
            <a:r>
              <a:rPr lang="en" sz="1400" dirty="0">
                <a:highlight>
                  <a:srgbClr val="FFFFFF"/>
                </a:highlight>
                <a:uFill>
                  <a:noFill/>
                </a:uFill>
                <a:ea typeface="Arial"/>
                <a:cs typeface="Arial"/>
                <a:sym typeface="Arial"/>
                <a:hlinkClick r:id="rId3"/>
              </a:rPr>
              <a:t>Clarion-Ledger reports</a:t>
            </a:r>
            <a:r>
              <a:rPr lang="en" sz="1400" dirty="0">
                <a:highlight>
                  <a:srgbClr val="FFFFFF"/>
                </a:highlight>
                <a:ea typeface="Arial"/>
                <a:cs typeface="Arial"/>
                <a:sym typeface="Arial"/>
              </a:rPr>
              <a:t>.  Thomas Dobbs, the state health officer, confirmed during a press conference that 22 schools have reported cases of coronavirus, 19 of which are among students and 15 cases among staff, amounting to 34 cases. </a:t>
            </a:r>
            <a:endParaRPr sz="1400" dirty="0">
              <a:highlight>
                <a:srgbClr val="FFFFFF"/>
              </a:highlight>
              <a:ea typeface="Arial"/>
              <a:cs typeface="Arial"/>
              <a:sym typeface="Arial"/>
            </a:endParaRPr>
          </a:p>
          <a:p>
            <a:pPr marL="457200" indent="0">
              <a:lnSpc>
                <a:spcPct val="115000"/>
              </a:lnSpc>
              <a:spcBef>
                <a:spcPts val="0"/>
              </a:spcBef>
              <a:buNone/>
            </a:pPr>
            <a:r>
              <a:rPr lang="en" sz="1400" dirty="0">
                <a:highlight>
                  <a:srgbClr val="FFFFFF"/>
                </a:highlight>
                <a:ea typeface="Arial"/>
                <a:cs typeface="Arial"/>
                <a:sym typeface="Arial"/>
              </a:rPr>
              <a:t>This follows reports of more than </a:t>
            </a:r>
            <a:r>
              <a:rPr lang="en" sz="1400" dirty="0">
                <a:highlight>
                  <a:srgbClr val="FFFFFF"/>
                </a:highlight>
                <a:uFill>
                  <a:noFill/>
                </a:uFill>
                <a:ea typeface="Arial"/>
                <a:cs typeface="Arial"/>
                <a:sym typeface="Arial"/>
                <a:hlinkClick r:id="rId3"/>
              </a:rPr>
              <a:t>100 students</a:t>
            </a:r>
            <a:r>
              <a:rPr lang="en" sz="1400" dirty="0">
                <a:highlight>
                  <a:srgbClr val="FFFFFF"/>
                </a:highlight>
                <a:ea typeface="Arial"/>
                <a:cs typeface="Arial"/>
                <a:sym typeface="Arial"/>
              </a:rPr>
              <a:t> sent home to quarantine from a southern Mississippi high school after a teacher began exhibiting symptoms associated with the coronavirus.”</a:t>
            </a:r>
          </a:p>
          <a:p>
            <a:pPr marL="457200" indent="0">
              <a:lnSpc>
                <a:spcPct val="115000"/>
              </a:lnSpc>
              <a:spcBef>
                <a:spcPts val="0"/>
              </a:spcBef>
              <a:buNone/>
            </a:pPr>
            <a:r>
              <a:rPr lang="en" sz="1100" u="sng" dirty="0">
                <a:solidFill>
                  <a:schemeClr val="hlink"/>
                </a:solidFill>
                <a:ea typeface="Arial"/>
                <a:cs typeface="Arial"/>
                <a:sym typeface="Arial"/>
                <a:hlinkClick r:id="rId3"/>
              </a:rPr>
              <a:t>https://thehill.com/changing-america/well-being/medical-advances/511892-mississippi-schools-see-new-coronavirus-cases-as</a:t>
            </a:r>
            <a:endParaRPr sz="1100" dirty="0">
              <a:highlight>
                <a:srgbClr val="FFFFFF"/>
              </a:highlight>
              <a:ea typeface="Arial"/>
              <a:cs typeface="Arial"/>
              <a:sym typeface="Arial"/>
            </a:endParaRPr>
          </a:p>
          <a:p>
            <a:pPr marL="0" indent="0">
              <a:spcBef>
                <a:spcPts val="1900"/>
              </a:spcBef>
              <a:buNone/>
            </a:pPr>
            <a:endParaRPr sz="1000" dirty="0">
              <a:solidFill>
                <a:srgbClr val="4D4D4D"/>
              </a:solidFill>
              <a:highlight>
                <a:srgbClr val="FFFFFF"/>
              </a:highlight>
              <a:latin typeface="Merriweather"/>
              <a:ea typeface="Merriweather"/>
              <a:cs typeface="Merriweather"/>
              <a:sym typeface="Merriweather"/>
            </a:endParaRPr>
          </a:p>
        </p:txBody>
      </p:sp>
      <p:sp>
        <p:nvSpPr>
          <p:cNvPr id="410" name="Google Shape;410;p68"/>
          <p:cNvSpPr txBox="1">
            <a:spLocks noGrp="1"/>
          </p:cNvSpPr>
          <p:nvPr>
            <p:ph type="sldNum" idx="12"/>
          </p:nvPr>
        </p:nvSpPr>
        <p:spPr>
          <a:xfrm>
            <a:off x="6457950" y="5624513"/>
            <a:ext cx="2057400" cy="273900"/>
          </a:xfrm>
          <a:prstGeom prst="rect">
            <a:avLst/>
          </a:prstGeom>
        </p:spPr>
        <p:txBody>
          <a:bodyPr spcFirstLastPara="1" vert="horz" wrap="square" lIns="91425" tIns="45700" rIns="91425" bIns="45700" rtlCol="0" anchor="ctr" anchorCtr="0">
            <a:noAutofit/>
          </a:bodyPr>
          <a:lstStyle/>
          <a:p>
            <a:pPr>
              <a:spcBef>
                <a:spcPts val="0"/>
              </a:spcBef>
              <a:spcAft>
                <a:spcPts val="0"/>
              </a:spcAft>
              <a:buClr>
                <a:srgbClr val="000000"/>
              </a:buClr>
            </a:pPr>
            <a:fld id="{00000000-1234-1234-1234-123412341234}" type="slidenum">
              <a:rPr lang="en"/>
              <a:pPr>
                <a:spcBef>
                  <a:spcPts val="0"/>
                </a:spcBef>
                <a:spcAft>
                  <a:spcPts val="0"/>
                </a:spcAft>
                <a:buClr>
                  <a:srgbClr val="000000"/>
                </a:buClr>
              </a:pPr>
              <a:t>8</a:t>
            </a:fld>
            <a:endParaRPr/>
          </a:p>
        </p:txBody>
      </p:sp>
    </p:spTree>
    <p:extLst>
      <p:ext uri="{BB962C8B-B14F-4D97-AF65-F5344CB8AC3E}">
        <p14:creationId xmlns:p14="http://schemas.microsoft.com/office/powerpoint/2010/main" val="286670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1D56-7B2B-4740-B644-C999B177D7B8}"/>
              </a:ext>
            </a:extLst>
          </p:cNvPr>
          <p:cNvSpPr>
            <a:spLocks noGrp="1"/>
          </p:cNvSpPr>
          <p:nvPr>
            <p:ph type="title"/>
          </p:nvPr>
        </p:nvSpPr>
        <p:spPr/>
        <p:txBody>
          <a:bodyPr>
            <a:normAutofit/>
          </a:bodyPr>
          <a:lstStyle/>
          <a:p>
            <a:r>
              <a:rPr lang="en-US" dirty="0"/>
              <a:t>Key Reopening Considerations</a:t>
            </a:r>
          </a:p>
        </p:txBody>
      </p:sp>
      <p:sp>
        <p:nvSpPr>
          <p:cNvPr id="3" name="Content Placeholder 2">
            <a:extLst>
              <a:ext uri="{FF2B5EF4-FFF2-40B4-BE49-F238E27FC236}">
                <a16:creationId xmlns:a16="http://schemas.microsoft.com/office/drawing/2014/main" id="{6CE6907F-0007-4C6F-A672-409F11A795D8}"/>
              </a:ext>
            </a:extLst>
          </p:cNvPr>
          <p:cNvSpPr>
            <a:spLocks noGrp="1"/>
          </p:cNvSpPr>
          <p:nvPr>
            <p:ph idx="1"/>
          </p:nvPr>
        </p:nvSpPr>
        <p:spPr/>
        <p:txBody>
          <a:bodyPr>
            <a:normAutofit/>
          </a:bodyPr>
          <a:lstStyle/>
          <a:p>
            <a:r>
              <a:rPr lang="en-US" sz="2800" dirty="0"/>
              <a:t>Duty of Care</a:t>
            </a:r>
          </a:p>
          <a:p>
            <a:r>
              <a:rPr lang="en-US" sz="2800" dirty="0"/>
              <a:t>Foreseeable Harm/Risk</a:t>
            </a:r>
          </a:p>
          <a:p>
            <a:r>
              <a:rPr lang="en-US" sz="2800" dirty="0"/>
              <a:t>Reasonable Mitigation</a:t>
            </a:r>
          </a:p>
          <a:p>
            <a:r>
              <a:rPr lang="en-US" sz="2800" dirty="0"/>
              <a:t>Due Diligence</a:t>
            </a:r>
          </a:p>
          <a:p>
            <a:r>
              <a:rPr lang="en-US" sz="2800" dirty="0"/>
              <a:t>Responsiveness</a:t>
            </a:r>
          </a:p>
          <a:p>
            <a:endParaRPr lang="en-US" dirty="0"/>
          </a:p>
        </p:txBody>
      </p:sp>
      <p:sp>
        <p:nvSpPr>
          <p:cNvPr id="4" name="Slide Number Placeholder 3">
            <a:extLst>
              <a:ext uri="{FF2B5EF4-FFF2-40B4-BE49-F238E27FC236}">
                <a16:creationId xmlns:a16="http://schemas.microsoft.com/office/drawing/2014/main" id="{0B1853D1-12EC-45CC-8F4C-3B5C8025B8EF}"/>
              </a:ext>
            </a:extLst>
          </p:cNvPr>
          <p:cNvSpPr>
            <a:spLocks noGrp="1"/>
          </p:cNvSpPr>
          <p:nvPr>
            <p:ph type="sldNum" sz="quarter" idx="12"/>
          </p:nvPr>
        </p:nvSpPr>
        <p:spPr/>
        <p:txBody>
          <a:bodyPr/>
          <a:lstStyle/>
          <a:p>
            <a:pPr>
              <a:defRPr/>
            </a:pPr>
            <a:fld id="{E443D2D3-79D4-425E-A51E-1C8F275C5E7B}" type="slidenum">
              <a:rPr lang="en-US" smtClean="0"/>
              <a:pPr>
                <a:defRPr/>
              </a:pPr>
              <a:t>9</a:t>
            </a:fld>
            <a:endParaRPr lang="en-US" dirty="0"/>
          </a:p>
        </p:txBody>
      </p:sp>
    </p:spTree>
    <p:extLst>
      <p:ext uri="{BB962C8B-B14F-4D97-AF65-F5344CB8AC3E}">
        <p14:creationId xmlns:p14="http://schemas.microsoft.com/office/powerpoint/2010/main" val="2079235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55777</TotalTime>
  <Words>3505</Words>
  <Application>Microsoft Office PowerPoint</Application>
  <PresentationFormat>On-screen Show (4:3)</PresentationFormat>
  <Paragraphs>455</Paragraphs>
  <Slides>48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Century Gothic</vt:lpstr>
      <vt:lpstr>Merriweather</vt:lpstr>
      <vt:lpstr>Times New Roman</vt:lpstr>
      <vt:lpstr>Wingdings</vt:lpstr>
      <vt:lpstr>Wingdings 2</vt:lpstr>
      <vt:lpstr>Office Theme</vt:lpstr>
      <vt:lpstr>Ensuring a Safe Reopening: A Framework for Making Key Reopening Decisions </vt:lpstr>
      <vt:lpstr>Presenters</vt:lpstr>
      <vt:lpstr>Unified Approach</vt:lpstr>
      <vt:lpstr>Important Progress/More To Do</vt:lpstr>
      <vt:lpstr>DISCLAIMER</vt:lpstr>
      <vt:lpstr>Topics</vt:lpstr>
      <vt:lpstr>Uptick Among Young People</vt:lpstr>
      <vt:lpstr>Examples from Other States</vt:lpstr>
      <vt:lpstr>Key Reopening Considerations</vt:lpstr>
      <vt:lpstr>Duty of Care </vt:lpstr>
      <vt:lpstr>Duty of Care – Key Questions</vt:lpstr>
      <vt:lpstr>Foreseeable Harm/Risk</vt:lpstr>
      <vt:lpstr>Duty of Care and Evolving Requirements</vt:lpstr>
      <vt:lpstr>Evolving Requirements</vt:lpstr>
      <vt:lpstr>Evolving Requirements</vt:lpstr>
      <vt:lpstr>Executive Order No. 175 - August 13, 2020</vt:lpstr>
      <vt:lpstr>Executive Order No. 175 - August 13, 2020</vt:lpstr>
      <vt:lpstr>Executive Order No. 175 - August 13, 2020</vt:lpstr>
      <vt:lpstr>Executive Order No. 175 - August 13, 2020</vt:lpstr>
      <vt:lpstr>Key Elements of NJDOE Attestation</vt:lpstr>
      <vt:lpstr>Attestation and Legal Liability</vt:lpstr>
      <vt:lpstr>EO 175 Health/Safety Standards</vt:lpstr>
      <vt:lpstr>Potential Categories of Challenges</vt:lpstr>
      <vt:lpstr>Lack of Personnel Issues</vt:lpstr>
      <vt:lpstr>Examples</vt:lpstr>
      <vt:lpstr>Cost / Difficulty Obtaining PPE Provisions</vt:lpstr>
      <vt:lpstr>How Much PPE???</vt:lpstr>
      <vt:lpstr>Massachusetts Dept of Elementary and  Secondary Education Guidelines Disposable Masks (per 100 individuals) </vt:lpstr>
      <vt:lpstr>Massachusetts  Staff In High-Intensity Contact with Students or Handling Waste Materials</vt:lpstr>
      <vt:lpstr>Massachusetts Building Supplies</vt:lpstr>
      <vt:lpstr>Transportation Challenges</vt:lpstr>
      <vt:lpstr>Adequate Supplies</vt:lpstr>
      <vt:lpstr>Cleaning and Disinfection</vt:lpstr>
      <vt:lpstr>Ventilation</vt:lpstr>
      <vt:lpstr>Water Systems</vt:lpstr>
      <vt:lpstr>Physical Barriers and Guides</vt:lpstr>
      <vt:lpstr>Communal Spaces</vt:lpstr>
      <vt:lpstr>Services for Students with Disabilities</vt:lpstr>
      <vt:lpstr>Revised Code of Student Conduct</vt:lpstr>
      <vt:lpstr>Disciplinary Offenses During Implementation of Virtual and Hybrid Models</vt:lpstr>
      <vt:lpstr>Truancy</vt:lpstr>
      <vt:lpstr>New Jersey Drill Law – NJSA 18A:41-1</vt:lpstr>
      <vt:lpstr>School Security and Student Safety 2020-2021</vt:lpstr>
      <vt:lpstr>School Security and Student Safety 2020-2021</vt:lpstr>
      <vt:lpstr>Evidence of Good Faith</vt:lpstr>
      <vt:lpstr>Free Webinars</vt:lpstr>
      <vt:lpstr>Free Webinars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FERPA and Student Records: Special Education Considerations</dc:title>
  <dc:creator>parents</dc:creator>
  <cp:lastModifiedBy>Matthew Sheehan</cp:lastModifiedBy>
  <cp:revision>2695</cp:revision>
  <cp:lastPrinted>2020-03-31T17:37:10Z</cp:lastPrinted>
  <dcterms:created xsi:type="dcterms:W3CDTF">2006-08-16T00:00:00Z</dcterms:created>
  <dcterms:modified xsi:type="dcterms:W3CDTF">2020-08-19T12:34:20Z</dcterms:modified>
</cp:coreProperties>
</file>