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77" r:id="rId5"/>
    <p:sldId id="258" r:id="rId6"/>
    <p:sldId id="259" r:id="rId7"/>
    <p:sldId id="275" r:id="rId8"/>
    <p:sldId id="274" r:id="rId9"/>
    <p:sldId id="261" r:id="rId10"/>
    <p:sldId id="260" r:id="rId11"/>
    <p:sldId id="271" r:id="rId12"/>
    <p:sldId id="262" r:id="rId13"/>
    <p:sldId id="279" r:id="rId14"/>
  </p:sldIdLst>
  <p:sldSz cx="12192000" cy="6858000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Sheehan" initials="MS" lastIdx="1" clrIdx="0">
    <p:extLst>
      <p:ext uri="{19B8F6BF-5375-455C-9EA6-DF929625EA0E}">
        <p15:presenceInfo xmlns:p15="http://schemas.microsoft.com/office/powerpoint/2012/main" userId="S::msheehan@sterling.k12.nj.us::3b674f96-ad4a-44bf-b118-88baaa38a4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2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496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6CE8EB95-BDB3-49B2-A3D5-13490B34FC5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133475"/>
            <a:ext cx="5438775" cy="3060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63879"/>
            <a:ext cx="5425440" cy="3570446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8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8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22A6A0E1-91B1-4C97-85CF-FA9A7216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8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43835-6A95-4275-922A-30280781B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F9770-9C7D-4AF7-B4DF-FBD0F1BBC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1B4F8-D1AE-487E-97E0-A68545F8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6DCDB-D495-49F7-AB93-233CAB57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3E9-6E0E-4A7D-B78E-65D15A21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8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EB0D-AA12-48D9-A11C-BE3B9B93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B1F82-CB0B-4F57-A4DC-B1BE7418A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E59B-E1D2-4D5D-B913-AF249070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8EF75-68A4-4EBF-AE43-D935953B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6AACA-1AF6-4957-8D26-5E1C9958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73F7B-A9C3-4102-9B9E-1A569879C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89953-FFF6-45E7-9580-21AB72B81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02F9C-EDFC-42D6-AFA9-2157B51B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FEAD-2D58-4733-9F2C-EE23F2A5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6A203-77B4-437A-BBD5-952196B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C0F5-F14C-4FFD-93B8-DE674B06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EF1C2-59D1-4682-AE18-460E6FFB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4C6A-8432-412B-A2D9-F6F17EE2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11D64-23BF-4998-955F-D090FBA4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9FADB-39D2-4619-B35D-1574908D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E244-44D5-4865-BA34-30946304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AC3D1-9121-4B85-88EA-B861A772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1003-E86F-41FA-A848-E3D88807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D351E-C466-4836-A82D-137B3E5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70CB-F8D7-4821-B6A9-BB8E9D44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6977-69C4-44A6-AF2E-E88015ED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36A1-3D71-45DC-8FEC-C9BF33789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CFAED-BC87-436F-B477-AE44A485E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97F13-3FB4-4DDB-822E-0787BA68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A24D-1D7B-4AFF-9848-1083A20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1FC63-BE98-464D-BC24-376E3E89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6507-0A5E-4888-A9C7-06E8582B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0234E-43FD-4E5A-8F1B-A6D7564F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0645D-7E50-42D2-AFAF-F84D9DB8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59D15-5B75-4150-BF49-549BB5AAB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1A937B-4102-42B4-957A-FDA446B32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4C28E-ABFF-4B7E-AB9E-1EA51939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CF6B7C-3F8A-430F-AB91-C8E4BB63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8A5C1-C3CA-4859-AE63-8D1C3BA3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B5BE-AB3E-4E9C-B570-FCF70C18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A177A-849E-49B1-8CD1-65664CB1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1AB2-38ED-4035-AC33-211FE797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BF35E-8078-41A6-810E-2930D80C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4FC47-2638-4D96-9F26-19CA6FEA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8035E-4B11-436B-8290-E563FAA3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9622D-8897-424C-A313-67773F20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A599-C3C3-4F23-935D-C1026D0C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C8A4-3247-40E6-AE27-E5CD9942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FEAEA-59CB-4BF1-B429-EE879E949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0E39-595D-4680-92A1-D48288FC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38D3-498A-4430-BF3C-68CBEDAB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8ECB0-2C62-411F-9B98-BCBB78DA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1561-9B1A-4CA9-917D-BFED3D15D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17C36-900E-4BA2-AE2F-2E0146A82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37DEA-20F4-40C6-B129-25E54781D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761D1-4B8E-40C7-B39C-2B50A2AB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373AF-7CE0-42AC-BE44-FF7FC953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D49D8-17FA-4160-B13A-D9A35DF8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257C6-3946-4549-B050-55B0BAAC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56125-236B-48FE-A513-B770E3EE2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9C388-37CA-4F7C-93DB-D8B4E6FBB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1CE3-0B8C-449A-8BE5-242A211714F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64E31-4848-479D-9ADB-E1D04696F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A5F6D-6CF1-4DB6-8817-1927B53C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2C79828-CC88-4C74-AA54-1C12BF4768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2" b="2269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E900CB-B2F5-4067-ADCE-A310BB295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SCHOOL PERFORMANCE REPORT 2021 - 2022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4D2AC-D885-449B-8DC2-BC2DA4C5E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NJ School Performance </a:t>
            </a:r>
          </a:p>
          <a:p>
            <a:r>
              <a:rPr lang="en-US" dirty="0">
                <a:solidFill>
                  <a:srgbClr val="FFFFFF"/>
                </a:solidFill>
              </a:rPr>
              <a:t>Mr. Matthew Sheehan</a:t>
            </a:r>
          </a:p>
          <a:p>
            <a:r>
              <a:rPr lang="en-US" dirty="0">
                <a:solidFill>
                  <a:srgbClr val="FFFFFF"/>
                </a:solidFill>
              </a:rPr>
              <a:t>Superintendent</a:t>
            </a:r>
          </a:p>
        </p:txBody>
      </p:sp>
    </p:spTree>
    <p:extLst>
      <p:ext uri="{BB962C8B-B14F-4D97-AF65-F5344CB8AC3E}">
        <p14:creationId xmlns:p14="http://schemas.microsoft.com/office/powerpoint/2010/main" val="4009785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86214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6.  Targeted Support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45029"/>
            <a:ext cx="4394200" cy="543974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Push In Supports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Tutoring with teachers / peers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Proper leveling of classified students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I&amp;RS Committee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Youth Empowerment Program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Mindfulness Program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Homework Help In Media Center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67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836023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WHO ARE WE TODAY?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18903"/>
            <a:ext cx="4394200" cy="54658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Current Enrollment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Hi Nella – 24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Laurel Springs – 85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Magnolia – 155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Somerdale – 204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Stratford – 306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Choice - 118</a:t>
            </a:r>
          </a:p>
          <a:p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Student Population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12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238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11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201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10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204</a:t>
            </a: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71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1356209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HAPPENS AFTER GRADUATION?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27564"/>
            <a:ext cx="4394200" cy="43572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Class of ‘22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65.7% Attend College</a:t>
            </a:r>
          </a:p>
          <a:p>
            <a:pPr lvl="2"/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28.7% 2 year</a:t>
            </a:r>
          </a:p>
          <a:p>
            <a:pPr lvl="2"/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37% 4 Year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30% Undecided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2% Entered Military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2% Workforce</a:t>
            </a:r>
          </a:p>
          <a:p>
            <a:pPr lvl="1"/>
            <a:endParaRPr lang="en-US" sz="2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7311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41552"/>
            <a:ext cx="4394200" cy="697117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QUESTIONS???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45029"/>
            <a:ext cx="4394200" cy="5439747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50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26572"/>
            <a:ext cx="4394200" cy="1058608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is the School Performance Report?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Reflects the NJDOE’s commitment to providing parents, students, and school communities with a variety of information about each school.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966651"/>
            <a:ext cx="4709887" cy="49377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426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96834"/>
            <a:ext cx="4394200" cy="744583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U-Knighted VISION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41417"/>
            <a:ext cx="4394200" cy="451974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U-Knighted to form an inclusive, active, and forward-thinking school community that provides each student with opportunities and skills necessary to make meaningful contributions to the world in which they live.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956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16460"/>
            <a:ext cx="4394200" cy="1124958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Strategic Planning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Priority Goals 22-24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1541417"/>
            <a:ext cx="5263306" cy="451974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Programs &amp; Instruction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Academic Schedule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Rigorous Academic Framework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Expansion Trade &amp; Career Opportunities</a:t>
            </a:r>
          </a:p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Environment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Transformative Student Voice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Teacher / Staff Leadership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Community Voice</a:t>
            </a: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&amp; Community Partnership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Service to Community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Program and Curriculum Alignment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Feasibility of a Single Pre-K -12 District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77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1887"/>
            <a:ext cx="4394200" cy="712636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REFLECTIONS </a:t>
            </a:r>
            <a:r>
              <a:rPr lang="en-US" sz="3100" dirty="0">
                <a:solidFill>
                  <a:schemeClr val="bg1"/>
                </a:solidFill>
              </a:rPr>
              <a:t>2021-22	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4523"/>
            <a:ext cx="4394200" cy="4878266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Where are we succeeding?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Sterling Dual Credit 42.5% vs 24.4%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Visual &amp; Performing Arts Participation 61.2% vs 49%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Career &amp; Technical Education 9% vs 7.3%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Graduation Rates 92.7% vs 90.9%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Graduation Pathway Usage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Chronic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Attendance 10.5% vs 19.8%</a:t>
            </a:r>
          </a:p>
          <a:p>
            <a:pPr marL="0" indent="0">
              <a:buNone/>
            </a:pPr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Where are we falling short?</a:t>
            </a:r>
          </a:p>
          <a:p>
            <a:pPr lvl="1"/>
            <a:r>
              <a:rPr lang="en-US" sz="1400" dirty="0">
                <a:solidFill>
                  <a:schemeClr val="bg1">
                    <a:alpha val="80000"/>
                  </a:schemeClr>
                </a:solidFill>
              </a:rPr>
              <a:t>Diversity in our Staff 93% to 40%</a:t>
            </a:r>
          </a:p>
          <a:p>
            <a:pPr lvl="1"/>
            <a:r>
              <a:rPr lang="en-US" sz="1400" dirty="0">
                <a:solidFill>
                  <a:schemeClr val="bg1">
                    <a:alpha val="80000"/>
                  </a:schemeClr>
                </a:solidFill>
              </a:rPr>
              <a:t>Overall Testing Scores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Math Scores &lt;10% vs 36% (Target 24.9%)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ELA Scores 26.2% vs 49% (Target 45.5%)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and SAT Scores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Reading/Writing 456 vs 474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Math 432 vs 464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SAT Reading / Writing 528 vs 538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SAT Math 496 vs 532</a:t>
            </a:r>
          </a:p>
          <a:p>
            <a:pPr lvl="3"/>
            <a:endParaRPr lang="en-US" sz="1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367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4"/>
            <a:ext cx="4781006" cy="1168193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2. Addressing Mental Health Challenges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466661"/>
            <a:ext cx="4631510" cy="5018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Comprehensive mental and physical health programs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Expanded Student and Staff Orientation Programs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Community Partnership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Wellness Room Annex 2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Wellness Days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U-Knighted Recognition/Themes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Efficient Use of COVID Funds</a:t>
            </a:r>
          </a:p>
          <a:p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107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5"/>
            <a:ext cx="4781006" cy="740352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3.  Report and Local Data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384663"/>
            <a:ext cx="4631510" cy="5100114"/>
          </a:xfrm>
        </p:spPr>
        <p:txBody>
          <a:bodyPr>
            <a:normAutofit/>
          </a:bodyPr>
          <a:lstStyle/>
          <a:p>
            <a:pPr lvl="1"/>
            <a:r>
              <a:rPr lang="en-US" sz="1800" dirty="0" err="1">
                <a:solidFill>
                  <a:schemeClr val="bg1">
                    <a:alpha val="80000"/>
                  </a:schemeClr>
                </a:solidFill>
              </a:rPr>
              <a:t>LinkIt</a:t>
            </a:r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 Assessments &amp; Data Analysis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Committed to adding Two Additional Full-time Staff + One Paraprofessional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Math Instruction 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Year-long courses in Mathematics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Additional Resources:  IXL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Increased Remediation Efforts &amp; Supports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Media Center Support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Planning a new schedule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College Prep Leveling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Collaborative Efforts with Sending Schools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Feasibility Study:  Benefits / Challenges</a:t>
            </a:r>
          </a:p>
          <a:p>
            <a:pPr lvl="1"/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88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5"/>
            <a:ext cx="4781006" cy="740352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4.  Use of Data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384663"/>
            <a:ext cx="4631510" cy="510011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U-Knighted Vision Strategic Planning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BOE Approval of Strategic Goals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Strategic Goals provide focus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Board Docs and Strategic Goals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Yearly Updates on Actions Plans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Use of Surveys, Focus Groups, Action Plans</a:t>
            </a:r>
          </a:p>
          <a:p>
            <a:r>
              <a:rPr lang="en-US" sz="2000" dirty="0" err="1">
                <a:solidFill>
                  <a:schemeClr val="bg1">
                    <a:alpha val="80000"/>
                  </a:schemeClr>
                </a:solidFill>
              </a:rPr>
              <a:t>LinkIt</a:t>
            </a:r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 Data to drive data-based decisions about 9</a:t>
            </a:r>
            <a:r>
              <a:rPr lang="en-US" sz="2000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 grade placement, leveling, best practices, staff strengths and areas needing improvement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Meetings and sharing data with sending districts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954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0264"/>
            <a:ext cx="4394200" cy="901336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5.  Student Population Changes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3" y="2100404"/>
            <a:ext cx="5013275" cy="3757187"/>
          </a:xfrm>
        </p:spPr>
        <p:txBody>
          <a:bodyPr>
            <a:normAutofit fontScale="6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Slight Decrease in overall enrollment 19/20, 20/21, and 21/22: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907 / 898 / 882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Increase in our ELL Population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Decrease in White Students 57.7% to 40.2%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Increase in Native Hawaiian / Pacific Islander .2% to 14.2%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prstClr val="white">
                  <a:alpha val="80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prstClr val="white">
                  <a:alpha val="80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62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568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SCHOOL PERFORMANCE REPORT 2021 - 2022</vt:lpstr>
      <vt:lpstr>What is the School Performance Report?  Reflects the NJDOE’s commitment to providing parents, students, and school communities with a variety of information about each school.</vt:lpstr>
      <vt:lpstr>U-Knighted VISION</vt:lpstr>
      <vt:lpstr>Strategic Planning Priority Goals 22-24</vt:lpstr>
      <vt:lpstr>1. REFLECTIONS 2021-22   </vt:lpstr>
      <vt:lpstr>2. Addressing Mental Health Challenges</vt:lpstr>
      <vt:lpstr>3.  Report and Local Data</vt:lpstr>
      <vt:lpstr>4.  Use of Data</vt:lpstr>
      <vt:lpstr>5.  Student Population Changes</vt:lpstr>
      <vt:lpstr>6.  Targeted Support</vt:lpstr>
      <vt:lpstr>WHO ARE WE TODAY?</vt:lpstr>
      <vt:lpstr>WHAT HAPPENS AFTER GRADUATION?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Jarod Claybourn</dc:creator>
  <cp:lastModifiedBy>Matthew Sheehan</cp:lastModifiedBy>
  <cp:revision>53</cp:revision>
  <cp:lastPrinted>2023-04-04T16:06:34Z</cp:lastPrinted>
  <dcterms:created xsi:type="dcterms:W3CDTF">2021-09-02T13:06:50Z</dcterms:created>
  <dcterms:modified xsi:type="dcterms:W3CDTF">2023-04-05T11:16:23Z</dcterms:modified>
</cp:coreProperties>
</file>