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72" r:id="rId6"/>
    <p:sldId id="261" r:id="rId7"/>
    <p:sldId id="262" r:id="rId8"/>
    <p:sldId id="263" r:id="rId9"/>
    <p:sldId id="265" r:id="rId10"/>
    <p:sldId id="264" r:id="rId11"/>
    <p:sldId id="266" r:id="rId12"/>
    <p:sldId id="269" r:id="rId13"/>
  </p:sldIdLst>
  <p:sldSz cx="9144000" cy="5143500" type="screen16x9"/>
  <p:notesSz cx="7023100" cy="9309100"/>
  <p:embeddedFontLs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Raleway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93308" rIns="93308" bIns="93308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dc95dc0916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dc95dc0916_0_137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dc95dc0916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dc95dc0916_0_15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dc95dc0916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dc95dc0916_0_8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dc95dc0916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dc95dc0916_0_87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dc95dc0916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dc95dc0916_0_95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dc95dc091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dc95dc0916_0_100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dc95dc0916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dc95dc0916_0_107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dc95dc0916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dc95dc0916_0_115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dc95dc0916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dc95dc0916_0_125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dc95dc0916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dc95dc0916_0_120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 2022-2023 Fall Block NJSLA Analysis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Sending School Superintendent Meeting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Impact on Student Placement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February 22,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</a:t>
            </a:r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80 Students in Grade 9 English in S1:</a:t>
            </a:r>
            <a:endParaRPr sz="18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43 in CPA (2 sections)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15 in CPB (2 sections)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22 in Honors (1 section)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2022-2023 NJSLA English 1 Results (Fall Block)</a:t>
            </a:r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Based on 80 test takers in H (22 students), CPA (43 students), CPB (15 students) levels: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5%:  Exceeding Expectations (4 students)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37.5%:  Meet Expectations (30 students)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17.5%:  Approaching Expectations:  (14 students)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24%:  Partially Meeting Expectations (19 students)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14%:  Did Not Meet Expectations (11 students)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2 students Did Not Test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>
            <a:spLocks noGrp="1"/>
          </p:cNvSpPr>
          <p:nvPr>
            <p:ph type="title"/>
          </p:nvPr>
        </p:nvSpPr>
        <p:spPr>
          <a:xfrm>
            <a:off x="763775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729450" y="1801350"/>
            <a:ext cx="7688700" cy="33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Current practice:  students entering 9th grade are placed into classes using 3 pieces of data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LinkIt benchmark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Teacher recommendation (8th grade)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Current 8th grade Course grade (recommendations made in January)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Based on S1 NJSLA results, conversations with teachers and counselors, we are concerned that there is not enough data to appropriately place students in leveled classes.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S1 NJSLA data shows that with the exception of the Honors students, students in CPA or CPB do not perform considerably different and/or grow based on the level of their classes.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Recommendation:   1 level of CP for all 9th grade students/classes for SY 2023-2024 with the exception of Honors students.  Students take a separate exam and must score at a specific level in order to be placed in the honors class (as opposed to a relative score currently used)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At the completion of the 9th grade year students will have at least 6 pieces of data with which to make leveling decisions: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2-3 LinkIt benchmarks (ELA and Math) - as well as 8th grade prior data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8th and 9th grade NJSLA data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9th grade course grades and teacher recommendations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116824"/>
            <a:ext cx="7688700" cy="6002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Current Placement Practice (Grade 9)</a:t>
            </a:r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1821820"/>
            <a:ext cx="7688700" cy="25181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Current Levels</a:t>
            </a:r>
          </a:p>
          <a:p>
            <a:pPr marL="0" indent="0">
              <a:buNone/>
            </a:pPr>
            <a:endParaRPr lang="en" dirty="0"/>
          </a:p>
          <a:p>
            <a:pPr marL="285750" indent="-285750"/>
            <a:r>
              <a:rPr lang="en" dirty="0"/>
              <a:t>Honors</a:t>
            </a:r>
          </a:p>
          <a:p>
            <a:pPr marL="285750" indent="-285750"/>
            <a:r>
              <a:rPr lang="en" dirty="0"/>
              <a:t>College Prep A</a:t>
            </a:r>
          </a:p>
          <a:p>
            <a:pPr marL="285750" indent="-285750"/>
            <a:r>
              <a:rPr lang="en" dirty="0"/>
              <a:t>College Prep B</a:t>
            </a:r>
          </a:p>
          <a:p>
            <a:pPr marL="285750" indent="-285750"/>
            <a:r>
              <a:rPr lang="en" dirty="0"/>
              <a:t>Resource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Placement is based on </a:t>
            </a:r>
            <a:r>
              <a:rPr lang="en" b="1" dirty="0"/>
              <a:t>3 pieces of data</a:t>
            </a:r>
            <a:r>
              <a:rPr lang="en" dirty="0"/>
              <a:t>:</a:t>
            </a:r>
            <a:endParaRPr dirty="0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8th Grade Benchmark results (January LinkIt B benchmark administration) - administered by the sending schools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8th Grade Teacher Recommendation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8th Grade Course Grade</a:t>
            </a: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endParaRPr lang="en" dirty="0"/>
          </a:p>
          <a:p>
            <a:pPr marL="146050" lvl="0" indent="0" algn="l" rtl="0"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lang="e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750" y="0"/>
            <a:ext cx="3860050" cy="417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9869" y="555550"/>
            <a:ext cx="4210781" cy="191399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/>
        </p:nvSpPr>
        <p:spPr>
          <a:xfrm>
            <a:off x="5035202" y="2571750"/>
            <a:ext cx="3415553" cy="1923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11% of all 8th grade students - Project “Meeting” on 8th grade NJSLA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7% of all 8th grade students-Project “Bubble” on 8th grade NJSLA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sz="1100" dirty="0">
                <a:latin typeface="Lato"/>
                <a:ea typeface="Lato"/>
                <a:cs typeface="Lato"/>
                <a:sym typeface="Lato"/>
              </a:rPr>
              <a:t>Data includes all 8</a:t>
            </a:r>
            <a:r>
              <a:rPr lang="en" sz="1100" baseline="30000" dirty="0">
                <a:latin typeface="Lato"/>
                <a:ea typeface="Lato"/>
                <a:cs typeface="Lato"/>
                <a:sym typeface="Lato"/>
              </a:rPr>
              <a:t>th</a:t>
            </a:r>
            <a:r>
              <a:rPr lang="en" sz="1100" dirty="0">
                <a:latin typeface="Lato"/>
                <a:ea typeface="Lato"/>
                <a:cs typeface="Lato"/>
                <a:sym typeface="Lato"/>
              </a:rPr>
              <a:t> grade students from sending schools (including 8</a:t>
            </a:r>
            <a:r>
              <a:rPr lang="en" sz="1100" baseline="30000" dirty="0">
                <a:latin typeface="Lato"/>
                <a:ea typeface="Lato"/>
                <a:cs typeface="Lato"/>
                <a:sym typeface="Lato"/>
              </a:rPr>
              <a:t>th</a:t>
            </a:r>
            <a:r>
              <a:rPr lang="en" sz="1100" dirty="0">
                <a:latin typeface="Lato"/>
                <a:ea typeface="Lato"/>
                <a:cs typeface="Lato"/>
                <a:sym typeface="Lato"/>
              </a:rPr>
              <a:t> grade students taking Algebra I and 8</a:t>
            </a:r>
            <a:r>
              <a:rPr lang="en" sz="1100" baseline="30000" dirty="0">
                <a:latin typeface="Lato"/>
                <a:ea typeface="Lato"/>
                <a:cs typeface="Lato"/>
                <a:sym typeface="Lato"/>
              </a:rPr>
              <a:t>th</a:t>
            </a:r>
            <a:r>
              <a:rPr lang="en" sz="1100" dirty="0">
                <a:latin typeface="Lato"/>
                <a:ea typeface="Lato"/>
                <a:cs typeface="Lato"/>
                <a:sym typeface="Lato"/>
              </a:rPr>
              <a:t> graders who may not </a:t>
            </a:r>
            <a:r>
              <a:rPr lang="en" sz="1100">
                <a:latin typeface="Lato"/>
                <a:ea typeface="Lato"/>
                <a:cs typeface="Lato"/>
                <a:sym typeface="Lato"/>
              </a:rPr>
              <a:t>attend Sterling)</a:t>
            </a:r>
            <a:endParaRPr lang="en" sz="1100" dirty="0">
              <a:latin typeface="Lato"/>
              <a:ea typeface="Lato"/>
              <a:cs typeface="Lato"/>
              <a:sym typeface="Lato"/>
            </a:endParaRPr>
          </a:p>
          <a:p>
            <a:pPr marL="457200" lvl="2" indent="-317500">
              <a:buSzPts val="1400"/>
              <a:buFont typeface="Lato"/>
              <a:buChar char="●"/>
            </a:pPr>
            <a:endParaRPr lang="en" sz="11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49850" y="4263175"/>
            <a:ext cx="6731150" cy="78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111500" y="4457511"/>
            <a:ext cx="200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Cut Score Correlations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2022-2023 NJSLA Algebra 1 Results (Fall Block)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8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Based on 37 CPA test takers: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0%:  Exceeding Expectations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3%:  Meeting Expectations ( 1 student)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43%:  Approaching Expectations  (16 students)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46%:  Partially Meeting Expectations (17 students)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3%:  Did Not Meet Expectations (1 student)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2 students did not take the exam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DDB38C5-B295-2006-460B-F60D83E57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48752"/>
              </p:ext>
            </p:extLst>
          </p:nvPr>
        </p:nvGraphicFramePr>
        <p:xfrm>
          <a:off x="1596667" y="1466261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56205468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937493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(# of students in Alg.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Students Level 4+5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311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Magnolia (12)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750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Somerdale (16)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43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Yellin 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56942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3AC47A3-90D1-EB5B-FCD9-4B3772D85DF7}"/>
              </a:ext>
            </a:extLst>
          </p:cNvPr>
          <p:cNvSpPr txBox="1"/>
          <p:nvPr/>
        </p:nvSpPr>
        <p:spPr>
          <a:xfrm>
            <a:off x="1596666" y="3245817"/>
            <a:ext cx="6166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 dirty="0"/>
              <a:t>11 9</a:t>
            </a:r>
            <a:r>
              <a:rPr lang="en-US" sz="1400" baseline="30000" dirty="0"/>
              <a:t>th</a:t>
            </a:r>
            <a:r>
              <a:rPr lang="en-US" sz="1400" dirty="0"/>
              <a:t> grade students enrolled in S1 Geometry after completing Algebra I in 8th grade</a:t>
            </a:r>
          </a:p>
          <a:p>
            <a:pPr marL="457200" lvl="0" indent="-295686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US" sz="1400" dirty="0"/>
              <a:t>Of those 11, we received Algebra NJSLA results for 9 of them - all of the students scored “Approaching” or lower on the Algebra I NJSLA</a:t>
            </a:r>
          </a:p>
          <a:p>
            <a:pPr marL="457200" lvl="0" indent="-295686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1400" dirty="0"/>
              <a:t>Of those 11, none of those students scored above “Approaching” on the Geometry NJSLA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DA0179-71CF-FE6A-DE9F-F46A88ADB3EB}"/>
              </a:ext>
            </a:extLst>
          </p:cNvPr>
          <p:cNvSpPr txBox="1"/>
          <p:nvPr/>
        </p:nvSpPr>
        <p:spPr>
          <a:xfrm>
            <a:off x="1828801" y="563175"/>
            <a:ext cx="5692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Students Taking Algebra I in 8</a:t>
            </a:r>
            <a:r>
              <a:rPr lang="en-US" sz="1600" b="1" baseline="30000" dirty="0"/>
              <a:t>th</a:t>
            </a:r>
            <a:r>
              <a:rPr lang="en-US" sz="1600" b="1" dirty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212630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300" y="218712"/>
            <a:ext cx="4154500" cy="4491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0550" y="149125"/>
            <a:ext cx="4154500" cy="463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610100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2700" y="2691850"/>
            <a:ext cx="4448175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9"/>
          <p:cNvSpPr txBox="1"/>
          <p:nvPr/>
        </p:nvSpPr>
        <p:spPr>
          <a:xfrm>
            <a:off x="5352575" y="960725"/>
            <a:ext cx="2787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Results by school ‘21-’22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1140850" y="3662750"/>
            <a:ext cx="494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684225" y="3576700"/>
            <a:ext cx="3836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Results by school ‘22-’23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Full Year Mathematics courses for all 9th grade </a:t>
            </a:r>
            <a:r>
              <a:rPr lang="en-US" dirty="0"/>
              <a:t>Algebra I students</a:t>
            </a: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dirty="0"/>
              <a:t>Hire an additional Math Teacher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Implementation of an intervention program within the 80-minute block to support lack of pre-requisite skill knowledge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Possible summer math intervention and/or enrichment program (for interested students?)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Requirement that students who complete Algebra I in 8</a:t>
            </a:r>
            <a:r>
              <a:rPr lang="en" baseline="30000" dirty="0"/>
              <a:t>th</a:t>
            </a:r>
            <a:r>
              <a:rPr lang="en" dirty="0"/>
              <a:t> grade MUST achieve a score of “Meeting” or “Exceeding” on the NJSLA to place into Geometry in 9th grade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Students who do not score high enough on the NJSLA can choose to take the LinkIt benchmark at Sterling in the summer.  A score of  “Meeting” or “Exceeding” will place them into Geometry</a:t>
            </a: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Students who place into Geometry must also complete an Algebra review packet in the summer before beginning Geometry.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175" y="42875"/>
            <a:ext cx="3930674" cy="426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6836" y="349700"/>
            <a:ext cx="4222364" cy="190801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2"/>
          <p:cNvSpPr txBox="1"/>
          <p:nvPr/>
        </p:nvSpPr>
        <p:spPr>
          <a:xfrm>
            <a:off x="4674925" y="2357300"/>
            <a:ext cx="39801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14% of all 8th grade students project “Exceeding” on the 8th grade NJSLA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32% of all 8th grade students project “Meeting” on the 8th grade NJSLA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13% of all 8th grade students project “Bubble” on the 8th grade NJSLA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94273" y="4303075"/>
            <a:ext cx="6615502" cy="70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/>
        </p:nvSpPr>
        <p:spPr>
          <a:xfrm>
            <a:off x="285175" y="4497875"/>
            <a:ext cx="233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Cut score correlations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17686</TotalTime>
  <Words>806</Words>
  <Application>Microsoft Office PowerPoint</Application>
  <PresentationFormat>On-screen Show (16:9)</PresentationFormat>
  <Paragraphs>79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Lato</vt:lpstr>
      <vt:lpstr>Arial</vt:lpstr>
      <vt:lpstr>Raleway</vt:lpstr>
      <vt:lpstr>Streamline</vt:lpstr>
      <vt:lpstr>SY 2022-2023 Fall Block NJSLA Analysis</vt:lpstr>
      <vt:lpstr>Current Placement Practice (Grade 9)</vt:lpstr>
      <vt:lpstr>PowerPoint Presentation</vt:lpstr>
      <vt:lpstr>2022-2023 NJSLA Algebra 1 Results (Fall Block)</vt:lpstr>
      <vt:lpstr>PowerPoint Presentation</vt:lpstr>
      <vt:lpstr>PowerPoint Presentation</vt:lpstr>
      <vt:lpstr>PowerPoint Presentation</vt:lpstr>
      <vt:lpstr>Recommendations</vt:lpstr>
      <vt:lpstr>PowerPoint Presentation</vt:lpstr>
      <vt:lpstr>English</vt:lpstr>
      <vt:lpstr>2022-2023 NJSLA English 1 Results (Fall Block)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 2022-2023 Fall Block NJSLA Analysis</dc:title>
  <dc:creator>Matthew Sheehan</dc:creator>
  <cp:lastModifiedBy>Matthew Sheehan</cp:lastModifiedBy>
  <cp:revision>5</cp:revision>
  <cp:lastPrinted>2023-02-08T19:34:05Z</cp:lastPrinted>
  <dcterms:modified xsi:type="dcterms:W3CDTF">2023-02-22T19:17:01Z</dcterms:modified>
</cp:coreProperties>
</file>