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4" r:id="rId4"/>
    <p:sldId id="277" r:id="rId5"/>
    <p:sldId id="258" r:id="rId6"/>
    <p:sldId id="259" r:id="rId7"/>
    <p:sldId id="275" r:id="rId8"/>
    <p:sldId id="274" r:id="rId9"/>
    <p:sldId id="261" r:id="rId10"/>
    <p:sldId id="260" r:id="rId11"/>
    <p:sldId id="271" r:id="rId12"/>
    <p:sldId id="262" r:id="rId13"/>
    <p:sldId id="279" r:id="rId14"/>
  </p:sldIdLst>
  <p:sldSz cx="12192000" cy="6858000"/>
  <p:notesSz cx="6781800" cy="9067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Sheehan" initials="MS" lastIdx="1" clrIdx="0">
    <p:extLst>
      <p:ext uri="{19B8F6BF-5375-455C-9EA6-DF929625EA0E}">
        <p15:presenceInfo xmlns:p15="http://schemas.microsoft.com/office/powerpoint/2012/main" userId="S::msheehan@sterling.k12.nj.us::3b674f96-ad4a-44bf-b118-88baaa38a42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2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4966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54966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/>
            </a:lvl1pPr>
          </a:lstStyle>
          <a:p>
            <a:fld id="{6CE8EB95-BDB3-49B2-A3D5-13490B34FC59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1513" y="1133475"/>
            <a:ext cx="5438775" cy="3060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81" rIns="90562" bIns="452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363879"/>
            <a:ext cx="5425440" cy="3570446"/>
          </a:xfrm>
          <a:prstGeom prst="rect">
            <a:avLst/>
          </a:prstGeom>
        </p:spPr>
        <p:txBody>
          <a:bodyPr vert="horz" lIns="90562" tIns="45281" rIns="90562" bIns="4528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2838"/>
            <a:ext cx="2938780" cy="454965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8612838"/>
            <a:ext cx="2938780" cy="454965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/>
            </a:lvl1pPr>
          </a:lstStyle>
          <a:p>
            <a:fld id="{22A6A0E1-91B1-4C97-85CF-FA9A7216F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8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43835-6A95-4275-922A-30280781B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F9770-9C7D-4AF7-B4DF-FBD0F1BBC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1B4F8-D1AE-487E-97E0-A68545F88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6DCDB-D495-49F7-AB93-233CAB570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A23E9-6E0E-4A7D-B78E-65D15A215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8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6EB0D-AA12-48D9-A11C-BE3B9B93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B1F82-CB0B-4F57-A4DC-B1BE7418A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3E59B-E1D2-4D5D-B913-AF2490704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8EF75-68A4-4EBF-AE43-D935953BE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6AACA-1AF6-4957-8D26-5E1C9958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7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573F7B-A9C3-4102-9B9E-1A569879C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89953-FFF6-45E7-9580-21AB72B81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02F9C-EDFC-42D6-AFA9-2157B51BB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9FEAD-2D58-4733-9F2C-EE23F2A5C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6A203-77B4-437A-BBD5-952196BD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9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9C0F5-F14C-4FFD-93B8-DE674B061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EF1C2-59D1-4682-AE18-460E6FFBB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14C6A-8432-412B-A2D9-F6F17EE27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11D64-23BF-4998-955F-D090FBA4F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9FADB-39D2-4619-B35D-1574908D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1E244-44D5-4865-BA34-309463044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AC3D1-9121-4B85-88EA-B861A7721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D1003-E86F-41FA-A848-E3D88807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D351E-C466-4836-A82D-137B3E58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570CB-F8D7-4821-B6A9-BB8E9D44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0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16977-69C4-44A6-AF2E-E88015ED3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C36A1-3D71-45DC-8FEC-C9BF33789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ACFAED-BC87-436F-B477-AE44A485E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97F13-3FB4-4DDB-822E-0787BA68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FA24D-1D7B-4AFF-9848-1083A2013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1FC63-BE98-464D-BC24-376E3E89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2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16507-0A5E-4888-A9C7-06E8582B9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0234E-43FD-4E5A-8F1B-A6D7564F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0645D-7E50-42D2-AFAF-F84D9DB89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959D15-5B75-4150-BF49-549BB5AAB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1A937B-4102-42B4-957A-FDA446B326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84C28E-ABFF-4B7E-AB9E-1EA51939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CF6B7C-3F8A-430F-AB91-C8E4BB63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98A5C1-C3CA-4859-AE63-8D1C3BA36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5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EB5BE-AB3E-4E9C-B570-FCF70C188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9A177A-849E-49B1-8CD1-65664CB13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A1AB2-38ED-4035-AC33-211FE7974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BF35E-8078-41A6-810E-2930D80C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8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E4FC47-2638-4D96-9F26-19CA6FEAB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28035E-4B11-436B-8290-E563FAA34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9622D-8897-424C-A313-67773F20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9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DA599-C3C3-4F23-935D-C1026D0CB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EC8A4-3247-40E6-AE27-E5CD9942F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EFEAEA-59CB-4BF1-B429-EE879E949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B0E39-595D-4680-92A1-D48288FC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38D3-498A-4430-BF3C-68CBEDAB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8ECB0-2C62-411F-9B98-BCBB78DA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60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F1561-9B1A-4CA9-917D-BFED3D15D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17C36-900E-4BA2-AE2F-2E0146A82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37DEA-20F4-40C6-B129-25E54781D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761D1-4B8E-40C7-B39C-2B50A2AB3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E3-0B8C-449A-8BE5-242A211714F1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B373AF-7CE0-42AC-BE44-FF7FC953B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D49D8-17FA-4160-B13A-D9A35DF8D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5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2257C6-3946-4549-B050-55B0BAACF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56125-236B-48FE-A513-B770E3EE2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9C388-37CA-4F7C-93DB-D8B4E6FBB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81CE3-0B8C-449A-8BE5-242A211714F1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64E31-4848-479D-9ADB-E1D04696FE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A5F6D-6CF1-4DB6-8817-1927B53CA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C6058-DEB1-409F-9828-24719E31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55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2C79828-CC88-4C74-AA54-1C12BF4768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52" b="22698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E900CB-B2F5-4067-ADCE-A310BB295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SHS Community Advocacy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74D2AC-D885-449B-8DC2-BC2DA4C5E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 fontScale="92500" lnSpcReduction="20000"/>
          </a:bodyPr>
          <a:lstStyle/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Mr. Matthew Sheehan</a:t>
            </a:r>
          </a:p>
          <a:p>
            <a:r>
              <a:rPr lang="en-US" dirty="0">
                <a:solidFill>
                  <a:srgbClr val="FFFFFF"/>
                </a:solidFill>
              </a:rPr>
              <a:t>Superintendent</a:t>
            </a:r>
          </a:p>
        </p:txBody>
      </p:sp>
    </p:spTree>
    <p:extLst>
      <p:ext uri="{BB962C8B-B14F-4D97-AF65-F5344CB8AC3E}">
        <p14:creationId xmlns:p14="http://schemas.microsoft.com/office/powerpoint/2010/main" val="4009785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82880"/>
            <a:ext cx="4394200" cy="862149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6.  Targeted Support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045029"/>
            <a:ext cx="4394200" cy="543974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Push In Supports</a:t>
            </a:r>
          </a:p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Tutoring with teachers / peers</a:t>
            </a:r>
          </a:p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Proper leveling of classified students</a:t>
            </a:r>
          </a:p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I&amp;RS Committee</a:t>
            </a:r>
          </a:p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Youth Empowerment Program</a:t>
            </a:r>
          </a:p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Mindfulness Program</a:t>
            </a:r>
          </a:p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Homework Help In Media Center</a:t>
            </a:r>
          </a:p>
          <a:p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867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82880"/>
            <a:ext cx="4394200" cy="836023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WHO ARE WE TODAY?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018903"/>
            <a:ext cx="4394200" cy="546587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Current Enrollment</a:t>
            </a:r>
          </a:p>
          <a:p>
            <a:pPr lvl="1"/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Hi Nella – 24</a:t>
            </a:r>
          </a:p>
          <a:p>
            <a:pPr lvl="1"/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Laurel Springs – 85</a:t>
            </a:r>
          </a:p>
          <a:p>
            <a:pPr lvl="1"/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Magnolia – 155</a:t>
            </a:r>
          </a:p>
          <a:p>
            <a:pPr lvl="1"/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Somerdale – 204</a:t>
            </a:r>
          </a:p>
          <a:p>
            <a:pPr lvl="1"/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Stratford – 306</a:t>
            </a:r>
          </a:p>
          <a:p>
            <a:pPr lvl="1"/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Choice - 118</a:t>
            </a:r>
          </a:p>
          <a:p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Student Population</a:t>
            </a:r>
          </a:p>
          <a:p>
            <a:pPr lvl="1"/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12</a:t>
            </a:r>
            <a:r>
              <a:rPr lang="en-US" baseline="30000" dirty="0">
                <a:solidFill>
                  <a:schemeClr val="bg1">
                    <a:alpha val="80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 Grade = 238</a:t>
            </a:r>
          </a:p>
          <a:p>
            <a:pPr lvl="1"/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11</a:t>
            </a:r>
            <a:r>
              <a:rPr lang="en-US" baseline="30000" dirty="0">
                <a:solidFill>
                  <a:schemeClr val="bg1">
                    <a:alpha val="80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 Grade = 201</a:t>
            </a:r>
          </a:p>
          <a:p>
            <a:pPr lvl="1"/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10</a:t>
            </a:r>
            <a:r>
              <a:rPr lang="en-US" baseline="30000" dirty="0">
                <a:solidFill>
                  <a:schemeClr val="bg1">
                    <a:alpha val="80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 Grade = 204</a:t>
            </a:r>
          </a:p>
          <a:p>
            <a:pPr lvl="1"/>
            <a:endParaRPr lang="en-US" dirty="0">
              <a:solidFill>
                <a:schemeClr val="bg1">
                  <a:alpha val="80000"/>
                </a:schemeClr>
              </a:solidFill>
            </a:endParaRPr>
          </a:p>
          <a:p>
            <a:pPr lvl="1"/>
            <a:endParaRPr lang="en-US" dirty="0">
              <a:solidFill>
                <a:schemeClr val="bg1">
                  <a:alpha val="80000"/>
                </a:schemeClr>
              </a:solidFill>
            </a:endParaRPr>
          </a:p>
          <a:p>
            <a:pPr lvl="1"/>
            <a:endParaRPr lang="en-US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4713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82880"/>
            <a:ext cx="4394200" cy="1356209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WHAT HAPPENS AFTER GRADUATION?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127564"/>
            <a:ext cx="4394200" cy="43572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alpha val="80000"/>
                  </a:schemeClr>
                </a:solidFill>
              </a:rPr>
              <a:t>Class of ‘22</a:t>
            </a:r>
          </a:p>
          <a:p>
            <a:pPr lvl="1"/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65.7% Attend College</a:t>
            </a:r>
          </a:p>
          <a:p>
            <a:pPr lvl="2"/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28.7% 2 year</a:t>
            </a:r>
          </a:p>
          <a:p>
            <a:pPr lvl="2"/>
            <a:r>
              <a:rPr lang="en-US" sz="2400" dirty="0">
                <a:solidFill>
                  <a:schemeClr val="bg1">
                    <a:alpha val="80000"/>
                  </a:schemeClr>
                </a:solidFill>
              </a:rPr>
              <a:t>37% 4 Year</a:t>
            </a:r>
          </a:p>
          <a:p>
            <a:pPr lvl="1"/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30% Undecided</a:t>
            </a:r>
          </a:p>
          <a:p>
            <a:pPr lvl="1"/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2% Entered Military</a:t>
            </a:r>
          </a:p>
          <a:p>
            <a:pPr lvl="1"/>
            <a:r>
              <a:rPr lang="en-US" sz="2800" dirty="0">
                <a:solidFill>
                  <a:schemeClr val="bg1">
                    <a:alpha val="80000"/>
                  </a:schemeClr>
                </a:solidFill>
              </a:rPr>
              <a:t>2% Workforce</a:t>
            </a:r>
          </a:p>
          <a:p>
            <a:pPr lvl="1"/>
            <a:endParaRPr lang="en-US" sz="28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7311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141552"/>
            <a:ext cx="4394200" cy="697117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What’s next?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045029"/>
            <a:ext cx="4394200" cy="5439747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450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26571"/>
            <a:ext cx="4394200" cy="959021"/>
          </a:xfrm>
        </p:spPr>
        <p:txBody>
          <a:bodyPr anchor="t"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is a Community Advocacy Group 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Sterling High School BOE has approved NJ Policy 9140, which recommends establishing a citizens advisory committee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Focus of our CAG will be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- Strategic Plan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- School Performance Report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520982"/>
            <a:ext cx="4709887" cy="43834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2400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18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426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796834"/>
            <a:ext cx="4394200" cy="744583"/>
          </a:xfrm>
        </p:spPr>
        <p:txBody>
          <a:bodyPr anchor="t"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U-Knighted VISION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541417"/>
            <a:ext cx="4394200" cy="4519749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>
                    <a:alpha val="80000"/>
                  </a:schemeClr>
                </a:solidFill>
              </a:rPr>
              <a:t>U-Knighted to form an inclusive, active, and forward-thinking school community that provides each student with opportunities and skills necessary to make meaningful contributions to the world in which they live.</a:t>
            </a:r>
          </a:p>
          <a:p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956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17695"/>
            <a:ext cx="4394200" cy="1423723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Strategic Planning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Priority Goals 22-24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https://www.sterling.k12.nj.us/</a:t>
            </a:r>
            <a:br>
              <a:rPr lang="en-US" sz="1600" dirty="0">
                <a:solidFill>
                  <a:schemeClr val="bg1"/>
                </a:solidFill>
              </a:rPr>
            </a:br>
            <a:br>
              <a:rPr lang="en-US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887" y="1883121"/>
            <a:ext cx="5263306" cy="4178045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bg1">
                    <a:alpha val="80000"/>
                  </a:schemeClr>
                </a:solidFill>
              </a:rPr>
              <a:t>School Programs &amp; Instruction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Academic Schedule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Rigorous Academic Framework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Expansion Trade &amp; Career Opportunities</a:t>
            </a:r>
          </a:p>
          <a:p>
            <a:r>
              <a:rPr lang="en-US" sz="3200" dirty="0">
                <a:solidFill>
                  <a:schemeClr val="bg1">
                    <a:alpha val="80000"/>
                  </a:schemeClr>
                </a:solidFill>
              </a:rPr>
              <a:t>School Environment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Transformative Student Voice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Teacher / Staff Leadership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Community Voice</a:t>
            </a:r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  <a:p>
            <a:r>
              <a:rPr lang="en-US" sz="3200" dirty="0">
                <a:solidFill>
                  <a:schemeClr val="bg1">
                    <a:alpha val="80000"/>
                  </a:schemeClr>
                </a:solidFill>
              </a:rPr>
              <a:t>School &amp; Community Partnership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Service to Community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Program and Curriculum Alignment</a:t>
            </a:r>
          </a:p>
          <a:p>
            <a:pPr lvl="1"/>
            <a:r>
              <a:rPr lang="en-US" sz="1000" dirty="0">
                <a:solidFill>
                  <a:schemeClr val="bg1">
                    <a:alpha val="80000"/>
                  </a:schemeClr>
                </a:solidFill>
              </a:rPr>
              <a:t>Feasibility of a Single Pre-K -12 District</a:t>
            </a:r>
          </a:p>
          <a:p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2777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91887"/>
            <a:ext cx="4394200" cy="712636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1. REFLECTIONS </a:t>
            </a:r>
            <a:r>
              <a:rPr lang="en-US" sz="3100" dirty="0">
                <a:solidFill>
                  <a:schemeClr val="bg1"/>
                </a:solidFill>
              </a:rPr>
              <a:t>2021-22	</a:t>
            </a:r>
            <a:br>
              <a:rPr lang="en-US" sz="4000" dirty="0">
                <a:solidFill>
                  <a:schemeClr val="bg1"/>
                </a:solidFill>
              </a:rPr>
            </a:br>
            <a:br>
              <a:rPr lang="en-US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04523"/>
            <a:ext cx="4394200" cy="4878266"/>
          </a:xfrm>
        </p:spPr>
        <p:txBody>
          <a:bodyPr>
            <a:normAutofit lnSpcReduction="10000"/>
          </a:bodyPr>
          <a:lstStyle/>
          <a:p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Where are we succeeding?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Sterling Dual Credit 42.5% vs 24.4%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Visual &amp; Performing Arts Participation 61.2% vs 49%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Career &amp; Technical Education 9% vs 7.3%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Graduation Rates 92.7% vs 90.9%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Graduation Pathway Usage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prstClr val="white">
                    <a:alpha val="80000"/>
                  </a:prstClr>
                </a:solidFill>
                <a:latin typeface="Calibri" panose="020F0502020204030204"/>
              </a:rPr>
              <a:t>Chronic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Attendance 10.5% vs 19.8%</a:t>
            </a:r>
          </a:p>
          <a:p>
            <a:pPr marL="0" indent="0">
              <a:buNone/>
            </a:pPr>
            <a:endParaRPr lang="en-US" sz="1800" dirty="0">
              <a:solidFill>
                <a:schemeClr val="bg1">
                  <a:alpha val="80000"/>
                </a:schemeClr>
              </a:solidFill>
            </a:endParaRPr>
          </a:p>
          <a:p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Where are we falling short?</a:t>
            </a:r>
          </a:p>
          <a:p>
            <a:pPr lvl="1"/>
            <a:r>
              <a:rPr lang="en-US" sz="1400" dirty="0">
                <a:solidFill>
                  <a:schemeClr val="bg1">
                    <a:alpha val="80000"/>
                  </a:schemeClr>
                </a:solidFill>
              </a:rPr>
              <a:t>Diversity in our Staff 93% to 40%</a:t>
            </a:r>
          </a:p>
          <a:p>
            <a:pPr lvl="1"/>
            <a:r>
              <a:rPr lang="en-US" sz="1400" dirty="0">
                <a:solidFill>
                  <a:schemeClr val="bg1">
                    <a:alpha val="80000"/>
                  </a:schemeClr>
                </a:solidFill>
              </a:rPr>
              <a:t>Overall Testing Scores</a:t>
            </a:r>
          </a:p>
          <a:p>
            <a:pPr lvl="2"/>
            <a:r>
              <a:rPr lang="en-US" sz="1200" dirty="0">
                <a:solidFill>
                  <a:schemeClr val="bg1">
                    <a:alpha val="80000"/>
                  </a:schemeClr>
                </a:solidFill>
              </a:rPr>
              <a:t>Math Scores &lt;10% vs 36% (Target 24.9%)</a:t>
            </a:r>
          </a:p>
          <a:p>
            <a:pPr lvl="2"/>
            <a:r>
              <a:rPr lang="en-US" sz="1200" dirty="0">
                <a:solidFill>
                  <a:schemeClr val="bg1">
                    <a:alpha val="80000"/>
                  </a:schemeClr>
                </a:solidFill>
              </a:rPr>
              <a:t>ELA Scores 26.2% vs 49% (Target 45.5%)</a:t>
            </a:r>
          </a:p>
          <a:p>
            <a:pPr lvl="2"/>
            <a:r>
              <a:rPr lang="en-US" sz="1200" dirty="0">
                <a:solidFill>
                  <a:schemeClr val="bg1">
                    <a:alpha val="80000"/>
                  </a:schemeClr>
                </a:solidFill>
              </a:rPr>
              <a:t>PSAT and SAT Scores</a:t>
            </a:r>
          </a:p>
          <a:p>
            <a:pPr lvl="3"/>
            <a:r>
              <a:rPr lang="en-US" sz="1200" dirty="0">
                <a:solidFill>
                  <a:schemeClr val="bg1">
                    <a:alpha val="80000"/>
                  </a:schemeClr>
                </a:solidFill>
              </a:rPr>
              <a:t>PSAT Reading/Writing 456 vs 474</a:t>
            </a:r>
          </a:p>
          <a:p>
            <a:pPr lvl="3"/>
            <a:r>
              <a:rPr lang="en-US" sz="1200" dirty="0">
                <a:solidFill>
                  <a:schemeClr val="bg1">
                    <a:alpha val="80000"/>
                  </a:schemeClr>
                </a:solidFill>
              </a:rPr>
              <a:t>PSAT Math 432 vs 464</a:t>
            </a:r>
          </a:p>
          <a:p>
            <a:pPr lvl="3"/>
            <a:r>
              <a:rPr lang="en-US" sz="1200" dirty="0">
                <a:solidFill>
                  <a:schemeClr val="bg1">
                    <a:alpha val="80000"/>
                  </a:schemeClr>
                </a:solidFill>
              </a:rPr>
              <a:t>SAT Reading / Writing 528 vs 538</a:t>
            </a:r>
          </a:p>
          <a:p>
            <a:pPr lvl="3"/>
            <a:r>
              <a:rPr lang="en-US" sz="1200" dirty="0">
                <a:solidFill>
                  <a:schemeClr val="bg1">
                    <a:alpha val="80000"/>
                  </a:schemeClr>
                </a:solidFill>
              </a:rPr>
              <a:t>SAT Math 496 vs 532</a:t>
            </a:r>
          </a:p>
          <a:p>
            <a:pPr lvl="3"/>
            <a:endParaRPr lang="en-US" sz="12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367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1" y="373224"/>
            <a:ext cx="4781006" cy="1168193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2. Addressing Mental Health Challenges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91" y="1466661"/>
            <a:ext cx="4631510" cy="50181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800" dirty="0">
              <a:solidFill>
                <a:schemeClr val="bg1">
                  <a:alpha val="8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Comprehensive mental and physical health programs</a:t>
            </a:r>
          </a:p>
          <a:p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Expanded Student and Staff Orientation Programs</a:t>
            </a:r>
          </a:p>
          <a:p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Community Partnership</a:t>
            </a:r>
          </a:p>
          <a:p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Wellness Room Annex 2</a:t>
            </a:r>
          </a:p>
          <a:p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Wellness Days</a:t>
            </a:r>
          </a:p>
          <a:p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U-Knighted Recognition/Themes</a:t>
            </a:r>
          </a:p>
          <a:p>
            <a:r>
              <a:rPr lang="en-US" dirty="0">
                <a:solidFill>
                  <a:schemeClr val="bg1">
                    <a:alpha val="80000"/>
                  </a:schemeClr>
                </a:solidFill>
              </a:rPr>
              <a:t>Efficient Use of COVID Funds</a:t>
            </a:r>
          </a:p>
          <a:p>
            <a:endParaRPr lang="en-US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1078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1" y="373225"/>
            <a:ext cx="4781006" cy="740352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3.  Report and Local Data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91" y="1384663"/>
            <a:ext cx="4631510" cy="5100114"/>
          </a:xfrm>
        </p:spPr>
        <p:txBody>
          <a:bodyPr>
            <a:normAutofit/>
          </a:bodyPr>
          <a:lstStyle/>
          <a:p>
            <a:pPr lvl="1"/>
            <a:r>
              <a:rPr lang="en-US" sz="1800" dirty="0" err="1">
                <a:solidFill>
                  <a:schemeClr val="bg1">
                    <a:alpha val="80000"/>
                  </a:schemeClr>
                </a:solidFill>
              </a:rPr>
              <a:t>LinkIt</a:t>
            </a:r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 Assessments &amp; Data Analysis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Committed to adding Two Additional Full-time Staff + One Paraprofessional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Math Instruction 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Year-long courses in Mathematics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Additional Resources:  IXL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Increased Remediation Efforts &amp; Supports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Media Center Support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Planning a new schedule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College Prep Leveling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Collaborative Efforts with Sending Schools</a:t>
            </a:r>
          </a:p>
          <a:p>
            <a:pPr lvl="1"/>
            <a:r>
              <a:rPr lang="en-US" sz="1800" dirty="0">
                <a:solidFill>
                  <a:schemeClr val="bg1">
                    <a:alpha val="80000"/>
                  </a:schemeClr>
                </a:solidFill>
              </a:rPr>
              <a:t>Feasibility Study:  Benefits / Challenges</a:t>
            </a:r>
          </a:p>
          <a:p>
            <a:pPr lvl="1"/>
            <a:endParaRPr lang="en-US" sz="1800" dirty="0">
              <a:solidFill>
                <a:schemeClr val="bg1">
                  <a:alpha val="80000"/>
                </a:schemeClr>
              </a:solidFill>
            </a:endParaRPr>
          </a:p>
          <a:p>
            <a:pPr lvl="1"/>
            <a:endParaRPr lang="en-US" sz="18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4884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91" y="373225"/>
            <a:ext cx="4781006" cy="740352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4.  Use of Data</a:t>
            </a: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91" y="1384663"/>
            <a:ext cx="4631510" cy="5100114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U-Knighted Vision Strategic Planning</a:t>
            </a:r>
          </a:p>
          <a:p>
            <a:pPr lvl="1"/>
            <a:r>
              <a:rPr lang="en-US" sz="1600" dirty="0">
                <a:solidFill>
                  <a:schemeClr val="bg1">
                    <a:alpha val="80000"/>
                  </a:schemeClr>
                </a:solidFill>
              </a:rPr>
              <a:t>BOE Approval of Strategic Goals</a:t>
            </a:r>
          </a:p>
          <a:p>
            <a:pPr lvl="1"/>
            <a:r>
              <a:rPr lang="en-US" sz="1600" dirty="0">
                <a:solidFill>
                  <a:schemeClr val="bg1">
                    <a:alpha val="80000"/>
                  </a:schemeClr>
                </a:solidFill>
              </a:rPr>
              <a:t>Strategic Goals provide focus</a:t>
            </a:r>
          </a:p>
          <a:p>
            <a:pPr lvl="1"/>
            <a:r>
              <a:rPr lang="en-US" sz="1600" dirty="0">
                <a:solidFill>
                  <a:schemeClr val="bg1">
                    <a:alpha val="80000"/>
                  </a:schemeClr>
                </a:solidFill>
              </a:rPr>
              <a:t>Board Docs and Strategic Goals</a:t>
            </a:r>
          </a:p>
          <a:p>
            <a:pPr lvl="1"/>
            <a:r>
              <a:rPr lang="en-US" sz="1600" dirty="0">
                <a:solidFill>
                  <a:schemeClr val="bg1">
                    <a:alpha val="80000"/>
                  </a:schemeClr>
                </a:solidFill>
              </a:rPr>
              <a:t>Yearly Updates on Actions Plans</a:t>
            </a:r>
          </a:p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Use of Surveys, Focus Groups, Action Plans</a:t>
            </a:r>
          </a:p>
          <a:p>
            <a:r>
              <a:rPr lang="en-US" sz="2000" dirty="0" err="1">
                <a:solidFill>
                  <a:schemeClr val="bg1">
                    <a:alpha val="80000"/>
                  </a:schemeClr>
                </a:solidFill>
              </a:rPr>
              <a:t>LinkIt</a:t>
            </a:r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 Data to drive data-based decisions about 9</a:t>
            </a:r>
            <a:r>
              <a:rPr lang="en-US" sz="2000" baseline="30000" dirty="0">
                <a:solidFill>
                  <a:schemeClr val="bg1">
                    <a:alpha val="80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 grade placement, leveling, best practices, staff strengths and areas needing improvement</a:t>
            </a:r>
          </a:p>
          <a:p>
            <a:r>
              <a:rPr lang="en-US" sz="2000" dirty="0">
                <a:solidFill>
                  <a:schemeClr val="bg1">
                    <a:alpha val="80000"/>
                  </a:schemeClr>
                </a:solidFill>
              </a:rPr>
              <a:t>Meetings and sharing data with sending districts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bg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endParaRPr lang="en-US" sz="2000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2400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32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9545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D6EC93-F369-413E-AA67-5D4104161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FDF63-E05B-417E-B499-92C52C89B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70264"/>
            <a:ext cx="4394200" cy="901336"/>
          </a:xfrm>
        </p:spPr>
        <p:txBody>
          <a:bodyPr anchor="t">
            <a:normAutofit fontScale="9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5.  Student Population Changes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0" name="Content Placeholder 8">
            <a:extLst>
              <a:ext uri="{FF2B5EF4-FFF2-40B4-BE49-F238E27FC236}">
                <a16:creationId xmlns:a16="http://schemas.microsoft.com/office/drawing/2014/main" id="{DF9FD701-FDE8-423D-B9F5-4CE318F16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3" y="2100404"/>
            <a:ext cx="5013275" cy="3757187"/>
          </a:xfrm>
        </p:spPr>
        <p:txBody>
          <a:bodyPr>
            <a:normAutofit fontScale="625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Slight Decrease in overall enrollment 19/20, 20/21, and 21/22: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US" sz="4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alpha val="8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907 / 898 / 882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500" dirty="0">
                <a:solidFill>
                  <a:prstClr val="white">
                    <a:alpha val="80000"/>
                  </a:prstClr>
                </a:solidFill>
                <a:latin typeface="Calibri" panose="020F0502020204030204"/>
              </a:rPr>
              <a:t>Increase in our ELL Population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500" dirty="0">
                <a:solidFill>
                  <a:prstClr val="white">
                    <a:alpha val="80000"/>
                  </a:prstClr>
                </a:solidFill>
                <a:latin typeface="Calibri" panose="020F0502020204030204"/>
              </a:rPr>
              <a:t>Decrease in White Students 57.7% to 40.2%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500" dirty="0">
                <a:solidFill>
                  <a:prstClr val="white">
                    <a:alpha val="80000"/>
                  </a:prstClr>
                </a:solidFill>
                <a:latin typeface="Calibri" panose="020F0502020204030204"/>
              </a:rPr>
              <a:t>Increase in Native Hawaiian / Pacific Islander .2% to 14.2%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dirty="0">
              <a:solidFill>
                <a:prstClr val="white">
                  <a:alpha val="80000"/>
                </a:prstClr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dirty="0">
              <a:solidFill>
                <a:prstClr val="white">
                  <a:alpha val="80000"/>
                </a:prstClr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alpha val="80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US" sz="2000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2000" dirty="0">
              <a:solidFill>
                <a:schemeClr val="bg1">
                  <a:alpha val="80000"/>
                </a:schemeClr>
              </a:solidFill>
            </a:endParaRPr>
          </a:p>
          <a:p>
            <a:endParaRPr lang="en-US" sz="2000" dirty="0">
              <a:solidFill>
                <a:schemeClr val="bg1">
                  <a:alpha val="80000"/>
                </a:schemeClr>
              </a:solidFill>
            </a:endParaRPr>
          </a:p>
          <a:p>
            <a:pPr lvl="1"/>
            <a:endParaRPr lang="en-US" sz="2000" dirty="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83FD800A-98CC-4A78-AACC-0151142085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98"/>
          <a:stretch/>
        </p:blipFill>
        <p:spPr>
          <a:xfrm>
            <a:off x="5752193" y="10"/>
            <a:ext cx="6439807" cy="6857989"/>
          </a:xfrm>
          <a:custGeom>
            <a:avLst/>
            <a:gdLst/>
            <a:ahLst/>
            <a:cxnLst/>
            <a:rect l="l" t="t" r="r" b="b"/>
            <a:pathLst>
              <a:path w="6439807" h="6857999">
                <a:moveTo>
                  <a:pt x="752157" y="6118149"/>
                </a:moveTo>
                <a:cubicBezTo>
                  <a:pt x="745608" y="6124102"/>
                  <a:pt x="737987" y="6129341"/>
                  <a:pt x="730938" y="6133722"/>
                </a:cubicBezTo>
                <a:cubicBezTo>
                  <a:pt x="723794" y="6138152"/>
                  <a:pt x="718448" y="6143474"/>
                  <a:pt x="714778" y="6149379"/>
                </a:cubicBezTo>
                <a:lnTo>
                  <a:pt x="709303" y="6166562"/>
                </a:lnTo>
                <a:lnTo>
                  <a:pt x="714778" y="6149380"/>
                </a:lnTo>
                <a:cubicBezTo>
                  <a:pt x="718448" y="6143474"/>
                  <a:pt x="723794" y="6138152"/>
                  <a:pt x="730938" y="6133723"/>
                </a:cubicBezTo>
                <a:cubicBezTo>
                  <a:pt x="737987" y="6129341"/>
                  <a:pt x="745608" y="6124102"/>
                  <a:pt x="752157" y="6118149"/>
                </a:cubicBezTo>
                <a:close/>
                <a:moveTo>
                  <a:pt x="844000" y="4941372"/>
                </a:moveTo>
                <a:lnTo>
                  <a:pt x="840670" y="4950868"/>
                </a:lnTo>
                <a:lnTo>
                  <a:pt x="830985" y="4991382"/>
                </a:lnTo>
                <a:lnTo>
                  <a:pt x="840670" y="4950869"/>
                </a:lnTo>
                <a:close/>
                <a:moveTo>
                  <a:pt x="840061" y="4749807"/>
                </a:moveTo>
                <a:cubicBezTo>
                  <a:pt x="852197" y="4762827"/>
                  <a:pt x="853054" y="4781365"/>
                  <a:pt x="854768" y="4799797"/>
                </a:cubicBezTo>
                <a:cubicBezTo>
                  <a:pt x="853054" y="4781365"/>
                  <a:pt x="852197" y="4762826"/>
                  <a:pt x="840061" y="4749807"/>
                </a:cubicBezTo>
                <a:close/>
                <a:moveTo>
                  <a:pt x="822263" y="4543185"/>
                </a:moveTo>
                <a:lnTo>
                  <a:pt x="816857" y="4557091"/>
                </a:lnTo>
                <a:cubicBezTo>
                  <a:pt x="805236" y="4573618"/>
                  <a:pt x="796449" y="4588275"/>
                  <a:pt x="790493" y="4602021"/>
                </a:cubicBezTo>
                <a:cubicBezTo>
                  <a:pt x="796449" y="4588275"/>
                  <a:pt x="805236" y="4573618"/>
                  <a:pt x="816857" y="4557092"/>
                </a:cubicBezTo>
                <a:cubicBezTo>
                  <a:pt x="819238" y="4553662"/>
                  <a:pt x="821286" y="4548281"/>
                  <a:pt x="822263" y="4543185"/>
                </a:cubicBezTo>
                <a:close/>
                <a:moveTo>
                  <a:pt x="356045" y="2819253"/>
                </a:moveTo>
                <a:lnTo>
                  <a:pt x="344401" y="2827483"/>
                </a:lnTo>
                <a:lnTo>
                  <a:pt x="344399" y="2827486"/>
                </a:lnTo>
                <a:lnTo>
                  <a:pt x="325551" y="2842392"/>
                </a:lnTo>
                <a:lnTo>
                  <a:pt x="315896" y="2861156"/>
                </a:lnTo>
                <a:lnTo>
                  <a:pt x="344399" y="2827486"/>
                </a:lnTo>
                <a:lnTo>
                  <a:pt x="344401" y="2827484"/>
                </a:lnTo>
                <a:close/>
                <a:moveTo>
                  <a:pt x="425699" y="1974015"/>
                </a:moveTo>
                <a:cubicBezTo>
                  <a:pt x="427224" y="1991685"/>
                  <a:pt x="433462" y="2008497"/>
                  <a:pt x="449941" y="2023547"/>
                </a:cubicBezTo>
                <a:cubicBezTo>
                  <a:pt x="441702" y="2016020"/>
                  <a:pt x="436022" y="2008056"/>
                  <a:pt x="432213" y="1999763"/>
                </a:cubicBezTo>
                <a:close/>
                <a:moveTo>
                  <a:pt x="442893" y="1768838"/>
                </a:moveTo>
                <a:cubicBezTo>
                  <a:pt x="451656" y="1779981"/>
                  <a:pt x="453942" y="1790986"/>
                  <a:pt x="452275" y="1801558"/>
                </a:cubicBezTo>
                <a:lnTo>
                  <a:pt x="451495" y="1785412"/>
                </a:lnTo>
                <a:cubicBezTo>
                  <a:pt x="450037" y="1779948"/>
                  <a:pt x="447274" y="1774411"/>
                  <a:pt x="442893" y="1768838"/>
                </a:cubicBezTo>
                <a:close/>
                <a:moveTo>
                  <a:pt x="333304" y="520953"/>
                </a:moveTo>
                <a:cubicBezTo>
                  <a:pt x="333742" y="528850"/>
                  <a:pt x="335479" y="536547"/>
                  <a:pt x="337867" y="544146"/>
                </a:cubicBezTo>
                <a:lnTo>
                  <a:pt x="340032" y="549926"/>
                </a:lnTo>
                <a:lnTo>
                  <a:pt x="340448" y="551717"/>
                </a:lnTo>
                <a:lnTo>
                  <a:pt x="346286" y="566616"/>
                </a:lnTo>
                <a:lnTo>
                  <a:pt x="346338" y="566754"/>
                </a:lnTo>
                <a:lnTo>
                  <a:pt x="352655" y="583595"/>
                </a:lnTo>
                <a:lnTo>
                  <a:pt x="359451" y="612658"/>
                </a:lnTo>
                <a:cubicBezTo>
                  <a:pt x="358988" y="604728"/>
                  <a:pt x="357231" y="597005"/>
                  <a:pt x="354829" y="589388"/>
                </a:cubicBezTo>
                <a:lnTo>
                  <a:pt x="352655" y="583595"/>
                </a:lnTo>
                <a:lnTo>
                  <a:pt x="352236" y="581804"/>
                </a:lnTo>
                <a:lnTo>
                  <a:pt x="346286" y="566616"/>
                </a:lnTo>
                <a:lnTo>
                  <a:pt x="340032" y="549926"/>
                </a:lnTo>
                <a:close/>
                <a:moveTo>
                  <a:pt x="384407" y="268794"/>
                </a:moveTo>
                <a:lnTo>
                  <a:pt x="387837" y="328017"/>
                </a:lnTo>
                <a:cubicBezTo>
                  <a:pt x="389527" y="318646"/>
                  <a:pt x="389932" y="309031"/>
                  <a:pt x="389283" y="299164"/>
                </a:cubicBezTo>
                <a:cubicBezTo>
                  <a:pt x="388634" y="289296"/>
                  <a:pt x="386932" y="279176"/>
                  <a:pt x="384407" y="268794"/>
                </a:cubicBezTo>
                <a:close/>
                <a:moveTo>
                  <a:pt x="66991" y="0"/>
                </a:moveTo>
                <a:lnTo>
                  <a:pt x="6439807" y="0"/>
                </a:lnTo>
                <a:lnTo>
                  <a:pt x="6439807" y="6857999"/>
                </a:lnTo>
                <a:lnTo>
                  <a:pt x="149318" y="6857999"/>
                </a:lnTo>
                <a:lnTo>
                  <a:pt x="149318" y="6857457"/>
                </a:lnTo>
                <a:lnTo>
                  <a:pt x="22079" y="6857457"/>
                </a:lnTo>
                <a:lnTo>
                  <a:pt x="26851" y="6796804"/>
                </a:lnTo>
                <a:cubicBezTo>
                  <a:pt x="32162" y="6777207"/>
                  <a:pt x="39591" y="6758011"/>
                  <a:pt x="44354" y="6738388"/>
                </a:cubicBezTo>
                <a:cubicBezTo>
                  <a:pt x="48736" y="6720103"/>
                  <a:pt x="58832" y="6702955"/>
                  <a:pt x="67214" y="6685617"/>
                </a:cubicBezTo>
                <a:cubicBezTo>
                  <a:pt x="83217" y="6652472"/>
                  <a:pt x="73120" y="6617036"/>
                  <a:pt x="77310" y="6583128"/>
                </a:cubicBezTo>
                <a:cubicBezTo>
                  <a:pt x="78646" y="6572269"/>
                  <a:pt x="80168" y="6561411"/>
                  <a:pt x="82837" y="6550742"/>
                </a:cubicBezTo>
                <a:cubicBezTo>
                  <a:pt x="89885" y="6521593"/>
                  <a:pt x="95981" y="6491874"/>
                  <a:pt x="105698" y="6463490"/>
                </a:cubicBezTo>
                <a:cubicBezTo>
                  <a:pt x="116555" y="6431292"/>
                  <a:pt x="131034" y="6400429"/>
                  <a:pt x="146085" y="6363664"/>
                </a:cubicBezTo>
                <a:cubicBezTo>
                  <a:pt x="142274" y="6350899"/>
                  <a:pt x="131986" y="6331277"/>
                  <a:pt x="131034" y="6311084"/>
                </a:cubicBezTo>
                <a:cubicBezTo>
                  <a:pt x="127795" y="6246121"/>
                  <a:pt x="145512" y="6185351"/>
                  <a:pt x="173519" y="6127247"/>
                </a:cubicBezTo>
                <a:cubicBezTo>
                  <a:pt x="181900" y="6109530"/>
                  <a:pt x="187424" y="6090477"/>
                  <a:pt x="195616" y="6072569"/>
                </a:cubicBezTo>
                <a:cubicBezTo>
                  <a:pt x="198472" y="6066284"/>
                  <a:pt x="204569" y="6058092"/>
                  <a:pt x="210287" y="6056948"/>
                </a:cubicBezTo>
                <a:cubicBezTo>
                  <a:pt x="243432" y="6050282"/>
                  <a:pt x="242862" y="6025515"/>
                  <a:pt x="244766" y="5999796"/>
                </a:cubicBezTo>
                <a:cubicBezTo>
                  <a:pt x="247051" y="5969124"/>
                  <a:pt x="252386" y="5938836"/>
                  <a:pt x="256958" y="5908355"/>
                </a:cubicBezTo>
                <a:cubicBezTo>
                  <a:pt x="257530" y="5904353"/>
                  <a:pt x="261530" y="5900735"/>
                  <a:pt x="264199" y="5897114"/>
                </a:cubicBezTo>
                <a:cubicBezTo>
                  <a:pt x="268199" y="5891590"/>
                  <a:pt x="274296" y="5886447"/>
                  <a:pt x="275818" y="5880348"/>
                </a:cubicBezTo>
                <a:cubicBezTo>
                  <a:pt x="283249" y="5849107"/>
                  <a:pt x="289535" y="5817674"/>
                  <a:pt x="296393" y="5786239"/>
                </a:cubicBezTo>
                <a:cubicBezTo>
                  <a:pt x="297919" y="5779191"/>
                  <a:pt x="299822" y="5771953"/>
                  <a:pt x="302870" y="5765474"/>
                </a:cubicBezTo>
                <a:cubicBezTo>
                  <a:pt x="305728" y="5759378"/>
                  <a:pt x="310682" y="5754234"/>
                  <a:pt x="313730" y="5748136"/>
                </a:cubicBezTo>
                <a:cubicBezTo>
                  <a:pt x="321921" y="5731564"/>
                  <a:pt x="329541" y="5714607"/>
                  <a:pt x="338685" y="5695178"/>
                </a:cubicBezTo>
                <a:cubicBezTo>
                  <a:pt x="321541" y="5684320"/>
                  <a:pt x="331258" y="5669647"/>
                  <a:pt x="339449" y="5651360"/>
                </a:cubicBezTo>
                <a:cubicBezTo>
                  <a:pt x="347831" y="5632691"/>
                  <a:pt x="350497" y="5611164"/>
                  <a:pt x="353546" y="5590590"/>
                </a:cubicBezTo>
                <a:cubicBezTo>
                  <a:pt x="359070" y="5552869"/>
                  <a:pt x="362499" y="5514957"/>
                  <a:pt x="367451" y="5477239"/>
                </a:cubicBezTo>
                <a:cubicBezTo>
                  <a:pt x="368595" y="5469236"/>
                  <a:pt x="370690" y="5460092"/>
                  <a:pt x="375454" y="5453995"/>
                </a:cubicBezTo>
                <a:cubicBezTo>
                  <a:pt x="407459" y="5412276"/>
                  <a:pt x="416411" y="5361598"/>
                  <a:pt x="413366" y="5313403"/>
                </a:cubicBezTo>
                <a:cubicBezTo>
                  <a:pt x="411078" y="5275491"/>
                  <a:pt x="409363" y="5238343"/>
                  <a:pt x="412601" y="5200813"/>
                </a:cubicBezTo>
                <a:cubicBezTo>
                  <a:pt x="412793" y="5197955"/>
                  <a:pt x="412411" y="5194145"/>
                  <a:pt x="410887" y="5192051"/>
                </a:cubicBezTo>
                <a:cubicBezTo>
                  <a:pt x="400791" y="5179097"/>
                  <a:pt x="400029" y="5165570"/>
                  <a:pt x="398315" y="5148995"/>
                </a:cubicBezTo>
                <a:cubicBezTo>
                  <a:pt x="395837" y="5125562"/>
                  <a:pt x="397553" y="5104036"/>
                  <a:pt x="401743" y="5082317"/>
                </a:cubicBezTo>
                <a:cubicBezTo>
                  <a:pt x="404791" y="5066505"/>
                  <a:pt x="411078" y="5050504"/>
                  <a:pt x="419080" y="5036405"/>
                </a:cubicBezTo>
                <a:cubicBezTo>
                  <a:pt x="430320" y="5016785"/>
                  <a:pt x="434701" y="4997922"/>
                  <a:pt x="419841" y="4979253"/>
                </a:cubicBezTo>
                <a:cubicBezTo>
                  <a:pt x="404029" y="4959061"/>
                  <a:pt x="409553" y="4936201"/>
                  <a:pt x="408983" y="4913909"/>
                </a:cubicBezTo>
                <a:cubicBezTo>
                  <a:pt x="408791" y="4904195"/>
                  <a:pt x="409174" y="4893907"/>
                  <a:pt x="406697" y="4884572"/>
                </a:cubicBezTo>
                <a:cubicBezTo>
                  <a:pt x="399647" y="4857522"/>
                  <a:pt x="388978" y="4831420"/>
                  <a:pt x="384216" y="4803988"/>
                </a:cubicBezTo>
                <a:cubicBezTo>
                  <a:pt x="381551" y="4788747"/>
                  <a:pt x="386312" y="4771793"/>
                  <a:pt x="389741" y="4755980"/>
                </a:cubicBezTo>
                <a:cubicBezTo>
                  <a:pt x="393361" y="4739978"/>
                  <a:pt x="398885" y="4724167"/>
                  <a:pt x="404601" y="4708734"/>
                </a:cubicBezTo>
                <a:cubicBezTo>
                  <a:pt x="408411" y="4698258"/>
                  <a:pt x="412031" y="4686828"/>
                  <a:pt x="418889" y="4678445"/>
                </a:cubicBezTo>
                <a:cubicBezTo>
                  <a:pt x="434510" y="4659393"/>
                  <a:pt x="437178" y="4639772"/>
                  <a:pt x="428986" y="4617291"/>
                </a:cubicBezTo>
                <a:cubicBezTo>
                  <a:pt x="427651" y="4613864"/>
                  <a:pt x="427651" y="4609863"/>
                  <a:pt x="427462" y="4606053"/>
                </a:cubicBezTo>
                <a:cubicBezTo>
                  <a:pt x="423462" y="4545086"/>
                  <a:pt x="420984" y="4484127"/>
                  <a:pt x="414888" y="4423545"/>
                </a:cubicBezTo>
                <a:cubicBezTo>
                  <a:pt x="412411" y="4398972"/>
                  <a:pt x="401553" y="4375349"/>
                  <a:pt x="394695" y="4351154"/>
                </a:cubicBezTo>
                <a:cubicBezTo>
                  <a:pt x="393361" y="4346201"/>
                  <a:pt x="391265" y="4340674"/>
                  <a:pt x="392218" y="4335722"/>
                </a:cubicBezTo>
                <a:cubicBezTo>
                  <a:pt x="401743" y="4281810"/>
                  <a:pt x="387837" y="4231324"/>
                  <a:pt x="369547" y="4181603"/>
                </a:cubicBezTo>
                <a:cubicBezTo>
                  <a:pt x="367642" y="4176461"/>
                  <a:pt x="368214" y="4170174"/>
                  <a:pt x="368595" y="4164458"/>
                </a:cubicBezTo>
                <a:cubicBezTo>
                  <a:pt x="369928" y="4148453"/>
                  <a:pt x="376597" y="4131119"/>
                  <a:pt x="372597" y="4116641"/>
                </a:cubicBezTo>
                <a:cubicBezTo>
                  <a:pt x="361545" y="4078159"/>
                  <a:pt x="348211" y="4040058"/>
                  <a:pt x="331447" y="4003861"/>
                </a:cubicBezTo>
                <a:cubicBezTo>
                  <a:pt x="314493" y="3967091"/>
                  <a:pt x="300203" y="3932993"/>
                  <a:pt x="317350" y="3890891"/>
                </a:cubicBezTo>
                <a:cubicBezTo>
                  <a:pt x="324589" y="3872985"/>
                  <a:pt x="319445" y="3849362"/>
                  <a:pt x="317541" y="3828785"/>
                </a:cubicBezTo>
                <a:cubicBezTo>
                  <a:pt x="316016" y="3813737"/>
                  <a:pt x="307442" y="3799258"/>
                  <a:pt x="307442" y="3784397"/>
                </a:cubicBezTo>
                <a:cubicBezTo>
                  <a:pt x="307442" y="3744770"/>
                  <a:pt x="297346" y="3709529"/>
                  <a:pt x="276771" y="3675238"/>
                </a:cubicBezTo>
                <a:cubicBezTo>
                  <a:pt x="268770" y="3661899"/>
                  <a:pt x="274105" y="3641134"/>
                  <a:pt x="272009" y="3623799"/>
                </a:cubicBezTo>
                <a:cubicBezTo>
                  <a:pt x="269533" y="3605509"/>
                  <a:pt x="267247" y="3586653"/>
                  <a:pt x="261721" y="3569124"/>
                </a:cubicBezTo>
                <a:cubicBezTo>
                  <a:pt x="247242" y="3523785"/>
                  <a:pt x="230859" y="3479015"/>
                  <a:pt x="215618" y="3433866"/>
                </a:cubicBezTo>
                <a:cubicBezTo>
                  <a:pt x="203045" y="3396719"/>
                  <a:pt x="212952" y="3360139"/>
                  <a:pt x="218285" y="3323372"/>
                </a:cubicBezTo>
                <a:cubicBezTo>
                  <a:pt x="221716" y="3300319"/>
                  <a:pt x="229907" y="3278795"/>
                  <a:pt x="217715" y="3252885"/>
                </a:cubicBezTo>
                <a:cubicBezTo>
                  <a:pt x="206093" y="3228119"/>
                  <a:pt x="208761" y="3196686"/>
                  <a:pt x="202474" y="3168870"/>
                </a:cubicBezTo>
                <a:cubicBezTo>
                  <a:pt x="197141" y="3145436"/>
                  <a:pt x="188566" y="3122770"/>
                  <a:pt x="180184" y="3100099"/>
                </a:cubicBezTo>
                <a:cubicBezTo>
                  <a:pt x="168753" y="3069235"/>
                  <a:pt x="156753" y="3038756"/>
                  <a:pt x="162468" y="3005035"/>
                </a:cubicBezTo>
                <a:cubicBezTo>
                  <a:pt x="168946" y="2966742"/>
                  <a:pt x="144561" y="2940455"/>
                  <a:pt x="128367" y="2910353"/>
                </a:cubicBezTo>
                <a:cubicBezTo>
                  <a:pt x="117318" y="2889587"/>
                  <a:pt x="109126" y="2866918"/>
                  <a:pt x="102267" y="2844248"/>
                </a:cubicBezTo>
                <a:cubicBezTo>
                  <a:pt x="93313" y="2813958"/>
                  <a:pt x="87978" y="2782716"/>
                  <a:pt x="79217" y="2752235"/>
                </a:cubicBezTo>
                <a:cubicBezTo>
                  <a:pt x="66072" y="2706131"/>
                  <a:pt x="55784" y="2659455"/>
                  <a:pt x="63024" y="2611450"/>
                </a:cubicBezTo>
                <a:cubicBezTo>
                  <a:pt x="66262" y="2589352"/>
                  <a:pt x="66072" y="2568774"/>
                  <a:pt x="61307" y="2546678"/>
                </a:cubicBezTo>
                <a:cubicBezTo>
                  <a:pt x="53497" y="2510483"/>
                  <a:pt x="52545" y="2473333"/>
                  <a:pt x="23399" y="2444184"/>
                </a:cubicBezTo>
                <a:cubicBezTo>
                  <a:pt x="13111" y="2433897"/>
                  <a:pt x="10446" y="2415420"/>
                  <a:pt x="5110" y="2400369"/>
                </a:cubicBezTo>
                <a:cubicBezTo>
                  <a:pt x="-1178" y="2383032"/>
                  <a:pt x="2062" y="2370270"/>
                  <a:pt x="20352" y="2360933"/>
                </a:cubicBezTo>
                <a:cubicBezTo>
                  <a:pt x="28541" y="2356744"/>
                  <a:pt x="36543" y="2344741"/>
                  <a:pt x="37878" y="2335405"/>
                </a:cubicBezTo>
                <a:cubicBezTo>
                  <a:pt x="41877" y="2307402"/>
                  <a:pt x="35972" y="2281683"/>
                  <a:pt x="23017" y="2254633"/>
                </a:cubicBezTo>
                <a:cubicBezTo>
                  <a:pt x="10825" y="2229296"/>
                  <a:pt x="12159" y="2197670"/>
                  <a:pt x="7395" y="2168903"/>
                </a:cubicBezTo>
                <a:cubicBezTo>
                  <a:pt x="5681" y="2158712"/>
                  <a:pt x="3062" y="2148519"/>
                  <a:pt x="871" y="2138304"/>
                </a:cubicBezTo>
                <a:lnTo>
                  <a:pt x="0" y="2131532"/>
                </a:lnTo>
                <a:lnTo>
                  <a:pt x="0" y="2072225"/>
                </a:lnTo>
                <a:lnTo>
                  <a:pt x="251" y="2069340"/>
                </a:lnTo>
                <a:cubicBezTo>
                  <a:pt x="2061" y="2056600"/>
                  <a:pt x="4156" y="2043835"/>
                  <a:pt x="5299" y="2030977"/>
                </a:cubicBezTo>
                <a:cubicBezTo>
                  <a:pt x="7203" y="2010974"/>
                  <a:pt x="6442" y="1990589"/>
                  <a:pt x="8729" y="1970586"/>
                </a:cubicBezTo>
                <a:cubicBezTo>
                  <a:pt x="10446" y="1954202"/>
                  <a:pt x="14826" y="1938009"/>
                  <a:pt x="18445" y="1921817"/>
                </a:cubicBezTo>
                <a:cubicBezTo>
                  <a:pt x="19779" y="1915912"/>
                  <a:pt x="24922" y="1910004"/>
                  <a:pt x="24161" y="1904673"/>
                </a:cubicBezTo>
                <a:cubicBezTo>
                  <a:pt x="15970" y="1851709"/>
                  <a:pt x="52545" y="1813610"/>
                  <a:pt x="68738" y="1768838"/>
                </a:cubicBezTo>
                <a:cubicBezTo>
                  <a:pt x="85885" y="1721785"/>
                  <a:pt x="112174" y="1676253"/>
                  <a:pt x="104364" y="1623675"/>
                </a:cubicBezTo>
                <a:cubicBezTo>
                  <a:pt x="99601" y="1591859"/>
                  <a:pt x="88551" y="1561189"/>
                  <a:pt x="81883" y="1529563"/>
                </a:cubicBezTo>
                <a:cubicBezTo>
                  <a:pt x="79597" y="1518324"/>
                  <a:pt x="79979" y="1505751"/>
                  <a:pt x="82264" y="1494509"/>
                </a:cubicBezTo>
                <a:cubicBezTo>
                  <a:pt x="92744" y="1440216"/>
                  <a:pt x="94267" y="1386684"/>
                  <a:pt x="77120" y="1333341"/>
                </a:cubicBezTo>
                <a:cubicBezTo>
                  <a:pt x="74262" y="1324198"/>
                  <a:pt x="71597" y="1314483"/>
                  <a:pt x="71597" y="1304955"/>
                </a:cubicBezTo>
                <a:cubicBezTo>
                  <a:pt x="71597" y="1252757"/>
                  <a:pt x="75597" y="1201512"/>
                  <a:pt x="94267" y="1151600"/>
                </a:cubicBezTo>
                <a:cubicBezTo>
                  <a:pt x="100554" y="1134834"/>
                  <a:pt x="96553" y="1114449"/>
                  <a:pt x="98078" y="1095972"/>
                </a:cubicBezTo>
                <a:cubicBezTo>
                  <a:pt x="99409" y="1078826"/>
                  <a:pt x="99981" y="1061298"/>
                  <a:pt x="104364" y="1044725"/>
                </a:cubicBezTo>
                <a:cubicBezTo>
                  <a:pt x="110839" y="1020529"/>
                  <a:pt x="111601" y="998052"/>
                  <a:pt x="105887" y="973095"/>
                </a:cubicBezTo>
                <a:cubicBezTo>
                  <a:pt x="100554" y="949281"/>
                  <a:pt x="103220" y="923562"/>
                  <a:pt x="103029" y="898797"/>
                </a:cubicBezTo>
                <a:cubicBezTo>
                  <a:pt x="102839" y="871173"/>
                  <a:pt x="102649" y="843552"/>
                  <a:pt x="103601" y="815929"/>
                </a:cubicBezTo>
                <a:cubicBezTo>
                  <a:pt x="103981" y="804877"/>
                  <a:pt x="111601" y="792306"/>
                  <a:pt x="108553" y="783158"/>
                </a:cubicBezTo>
                <a:cubicBezTo>
                  <a:pt x="98267" y="753633"/>
                  <a:pt x="110649" y="724104"/>
                  <a:pt x="105127" y="694576"/>
                </a:cubicBezTo>
                <a:cubicBezTo>
                  <a:pt x="102267" y="680096"/>
                  <a:pt x="110078" y="663713"/>
                  <a:pt x="110839" y="648092"/>
                </a:cubicBezTo>
                <a:cubicBezTo>
                  <a:pt x="112174" y="622564"/>
                  <a:pt x="111601" y="597037"/>
                  <a:pt x="111983" y="571508"/>
                </a:cubicBezTo>
                <a:cubicBezTo>
                  <a:pt x="112174" y="563125"/>
                  <a:pt x="112936" y="554933"/>
                  <a:pt x="113318" y="546552"/>
                </a:cubicBezTo>
                <a:cubicBezTo>
                  <a:pt x="113697" y="539121"/>
                  <a:pt x="115411" y="531310"/>
                  <a:pt x="114081" y="524262"/>
                </a:cubicBezTo>
                <a:cubicBezTo>
                  <a:pt x="109315" y="498733"/>
                  <a:pt x="101505" y="473587"/>
                  <a:pt x="98457" y="447870"/>
                </a:cubicBezTo>
                <a:cubicBezTo>
                  <a:pt x="95792" y="425581"/>
                  <a:pt x="99409" y="402529"/>
                  <a:pt x="97505" y="380050"/>
                </a:cubicBezTo>
                <a:cubicBezTo>
                  <a:pt x="94267" y="340425"/>
                  <a:pt x="88551" y="300800"/>
                  <a:pt x="84930" y="261173"/>
                </a:cubicBezTo>
                <a:cubicBezTo>
                  <a:pt x="84168" y="252600"/>
                  <a:pt x="88934" y="243648"/>
                  <a:pt x="89314" y="234883"/>
                </a:cubicBezTo>
                <a:cubicBezTo>
                  <a:pt x="90266" y="207450"/>
                  <a:pt x="90457" y="180017"/>
                  <a:pt x="91027" y="152584"/>
                </a:cubicBezTo>
                <a:cubicBezTo>
                  <a:pt x="91218" y="136963"/>
                  <a:pt x="90647" y="121150"/>
                  <a:pt x="92361" y="105718"/>
                </a:cubicBezTo>
                <a:cubicBezTo>
                  <a:pt x="94647" y="85336"/>
                  <a:pt x="98078" y="66857"/>
                  <a:pt x="83217" y="47806"/>
                </a:cubicBezTo>
                <a:cubicBezTo>
                  <a:pt x="77453" y="40471"/>
                  <a:pt x="73691" y="32636"/>
                  <a:pt x="71207" y="24480"/>
                </a:cubicBezTo>
                <a:close/>
              </a:path>
            </a:pathLst>
          </a:custGeom>
          <a:effectLst>
            <a:outerShdw blurRad="381000" dist="152400" dir="10800000" algn="tr" rotWithShape="0">
              <a:prstClr val="black">
                <a:alpha val="10000"/>
              </a:prstClr>
            </a:outerShdw>
          </a:effec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EA04677-6B2C-40F4-975C-ED91965527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32356" y="0"/>
            <a:ext cx="874718" cy="6857455"/>
            <a:chOff x="5632356" y="0"/>
            <a:chExt cx="874718" cy="6857455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F1ABE2E-F19F-4BD3-B0FA-8A2D8885B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6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86D0F14-D449-4833-830D-A382829E2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264098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623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6228</TotalTime>
  <Words>589</Words>
  <Application>Microsoft Office PowerPoint</Application>
  <PresentationFormat>Widescreen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SHS Community Advocacy Group</vt:lpstr>
      <vt:lpstr>What is a Community Advocacy Group   Sterling High School BOE has approved NJ Policy 9140, which recommends establishing a citizens advisory committee Focus of our CAG will be - Strategic Plan - School Performance Report</vt:lpstr>
      <vt:lpstr>U-Knighted VISION</vt:lpstr>
      <vt:lpstr>Strategic Planning Priority Goals 22-24 https://www.sterling.k12.nj.us/  </vt:lpstr>
      <vt:lpstr>1. REFLECTIONS 2021-22   </vt:lpstr>
      <vt:lpstr>2. Addressing Mental Health Challenges</vt:lpstr>
      <vt:lpstr>3.  Report and Local Data</vt:lpstr>
      <vt:lpstr>4.  Use of Data</vt:lpstr>
      <vt:lpstr>5.  Student Population Changes</vt:lpstr>
      <vt:lpstr>6.  Targeted Support</vt:lpstr>
      <vt:lpstr>WHO ARE WE TODAY?</vt:lpstr>
      <vt:lpstr>WHAT HAPPENS AFTER GRADUATION?</vt:lpstr>
      <vt:lpstr>What’s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Jarod Claybourn</dc:creator>
  <cp:lastModifiedBy>Matthew Sheehan</cp:lastModifiedBy>
  <cp:revision>54</cp:revision>
  <cp:lastPrinted>2023-04-04T16:06:34Z</cp:lastPrinted>
  <dcterms:created xsi:type="dcterms:W3CDTF">2021-09-02T13:06:50Z</dcterms:created>
  <dcterms:modified xsi:type="dcterms:W3CDTF">2023-04-24T18:38:44Z</dcterms:modified>
</cp:coreProperties>
</file>