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1" r:id="rId4"/>
  </p:sldMasterIdLst>
  <p:notesMasterIdLst>
    <p:notesMasterId r:id="rId34"/>
  </p:notesMasterIdLst>
  <p:handoutMasterIdLst>
    <p:handoutMasterId r:id="rId35"/>
  </p:handoutMasterIdLst>
  <p:sldIdLst>
    <p:sldId id="256" r:id="rId5"/>
    <p:sldId id="4998" r:id="rId6"/>
    <p:sldId id="4999" r:id="rId7"/>
    <p:sldId id="5000" r:id="rId8"/>
    <p:sldId id="5001" r:id="rId9"/>
    <p:sldId id="5002" r:id="rId10"/>
    <p:sldId id="5003" r:id="rId11"/>
    <p:sldId id="5009" r:id="rId12"/>
    <p:sldId id="5004" r:id="rId13"/>
    <p:sldId id="5010" r:id="rId14"/>
    <p:sldId id="5098" r:id="rId15"/>
    <p:sldId id="5100" r:id="rId16"/>
    <p:sldId id="5101" r:id="rId17"/>
    <p:sldId id="5007" r:id="rId18"/>
    <p:sldId id="5008" r:id="rId19"/>
    <p:sldId id="284" r:id="rId20"/>
    <p:sldId id="285" r:id="rId21"/>
    <p:sldId id="5099" r:id="rId22"/>
    <p:sldId id="5097" r:id="rId23"/>
    <p:sldId id="4941" r:id="rId24"/>
    <p:sldId id="1357" r:id="rId25"/>
    <p:sldId id="5025" r:id="rId26"/>
    <p:sldId id="5030" r:id="rId27"/>
    <p:sldId id="5035" r:id="rId28"/>
    <p:sldId id="5036" r:id="rId29"/>
    <p:sldId id="5037" r:id="rId30"/>
    <p:sldId id="5038" r:id="rId31"/>
    <p:sldId id="5066" r:id="rId32"/>
    <p:sldId id="509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89D283-ABF6-410E-8510-5AA8385FE12C}" v="1" dt="2025-07-29T19:20:59.5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889" autoAdjust="0"/>
  </p:normalViewPr>
  <p:slideViewPr>
    <p:cSldViewPr snapToGrid="0">
      <p:cViewPr varScale="1">
        <p:scale>
          <a:sx n="98" d="100"/>
          <a:sy n="98" d="100"/>
        </p:scale>
        <p:origin x="96" y="84"/>
      </p:cViewPr>
      <p:guideLst/>
    </p:cSldViewPr>
  </p:slideViewPr>
  <p:notesTextViewPr>
    <p:cViewPr>
      <p:scale>
        <a:sx n="3" d="2"/>
        <a:sy n="3" d="2"/>
      </p:scale>
      <p:origin x="0" y="0"/>
    </p:cViewPr>
  </p:notesText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ia D'Anella" userId="568b3a98-e806-45db-ba5b-66ae605c9b21" providerId="ADAL" clId="{BA89D283-ABF6-410E-8510-5AA8385FE12C}"/>
    <pc:docChg chg="custSel addSld modSld">
      <pc:chgData name="Alicia D'Anella" userId="568b3a98-e806-45db-ba5b-66ae605c9b21" providerId="ADAL" clId="{BA89D283-ABF6-410E-8510-5AA8385FE12C}" dt="2025-07-29T19:26:04.618" v="82" actId="478"/>
      <pc:docMkLst>
        <pc:docMk/>
      </pc:docMkLst>
      <pc:sldChg chg="addSp modSp mod">
        <pc:chgData name="Alicia D'Anella" userId="568b3a98-e806-45db-ba5b-66ae605c9b21" providerId="ADAL" clId="{BA89D283-ABF6-410E-8510-5AA8385FE12C}" dt="2025-07-29T19:21:25.486" v="52" actId="1076"/>
        <pc:sldMkLst>
          <pc:docMk/>
          <pc:sldMk cId="322128666" sldId="256"/>
        </pc:sldMkLst>
        <pc:spChg chg="mod">
          <ac:chgData name="Alicia D'Anella" userId="568b3a98-e806-45db-ba5b-66ae605c9b21" providerId="ADAL" clId="{BA89D283-ABF6-410E-8510-5AA8385FE12C}" dt="2025-07-29T19:18:31.605" v="48" actId="20577"/>
          <ac:spMkLst>
            <pc:docMk/>
            <pc:sldMk cId="322128666" sldId="256"/>
            <ac:spMk id="2" creationId="{5E8F08A6-9CF4-B034-377C-07F5ACFDA198}"/>
          </ac:spMkLst>
        </pc:spChg>
        <pc:spChg chg="mod">
          <ac:chgData name="Alicia D'Anella" userId="568b3a98-e806-45db-ba5b-66ae605c9b21" providerId="ADAL" clId="{BA89D283-ABF6-410E-8510-5AA8385FE12C}" dt="2025-07-29T19:21:20.432" v="51" actId="242"/>
          <ac:spMkLst>
            <pc:docMk/>
            <pc:sldMk cId="322128666" sldId="256"/>
            <ac:spMk id="3" creationId="{82C6C3C8-5839-637E-8BC2-480DE3C9242A}"/>
          </ac:spMkLst>
        </pc:spChg>
        <pc:picChg chg="add mod">
          <ac:chgData name="Alicia D'Anella" userId="568b3a98-e806-45db-ba5b-66ae605c9b21" providerId="ADAL" clId="{BA89D283-ABF6-410E-8510-5AA8385FE12C}" dt="2025-07-29T19:21:25.486" v="52" actId="1076"/>
          <ac:picMkLst>
            <pc:docMk/>
            <pc:sldMk cId="322128666" sldId="256"/>
            <ac:picMk id="7" creationId="{DD57842A-1CA2-E924-C355-8B49FC45A9C7}"/>
          </ac:picMkLst>
        </pc:picChg>
      </pc:sldChg>
      <pc:sldChg chg="addSp delSp modSp add mod">
        <pc:chgData name="Alicia D'Anella" userId="568b3a98-e806-45db-ba5b-66ae605c9b21" providerId="ADAL" clId="{BA89D283-ABF6-410E-8510-5AA8385FE12C}" dt="2025-07-29T19:23:23.094" v="66" actId="1076"/>
        <pc:sldMkLst>
          <pc:docMk/>
          <pc:sldMk cId="3085267174" sldId="5100"/>
        </pc:sldMkLst>
        <pc:spChg chg="add del mod">
          <ac:chgData name="Alicia D'Anella" userId="568b3a98-e806-45db-ba5b-66ae605c9b21" providerId="ADAL" clId="{BA89D283-ABF6-410E-8510-5AA8385FE12C}" dt="2025-07-29T19:23:14.060" v="63" actId="22"/>
          <ac:spMkLst>
            <pc:docMk/>
            <pc:sldMk cId="3085267174" sldId="5100"/>
            <ac:spMk id="3" creationId="{C928E5EE-C372-A862-6D94-CC139CA91B91}"/>
          </ac:spMkLst>
        </pc:spChg>
        <pc:spChg chg="mod">
          <ac:chgData name="Alicia D'Anella" userId="568b3a98-e806-45db-ba5b-66ae605c9b21" providerId="ADAL" clId="{BA89D283-ABF6-410E-8510-5AA8385FE12C}" dt="2025-07-29T19:22:43.720" v="61" actId="20577"/>
          <ac:spMkLst>
            <pc:docMk/>
            <pc:sldMk cId="3085267174" sldId="5100"/>
            <ac:spMk id="5" creationId="{0AC954FA-C8EA-9A78-DDD8-28292D841C52}"/>
          </ac:spMkLst>
        </pc:spChg>
        <pc:picChg chg="add mod ord">
          <ac:chgData name="Alicia D'Anella" userId="568b3a98-e806-45db-ba5b-66ae605c9b21" providerId="ADAL" clId="{BA89D283-ABF6-410E-8510-5AA8385FE12C}" dt="2025-07-29T19:23:23.094" v="66" actId="1076"/>
          <ac:picMkLst>
            <pc:docMk/>
            <pc:sldMk cId="3085267174" sldId="5100"/>
            <ac:picMk id="6" creationId="{859D2C3D-F48F-C846-0B4E-E6078C629161}"/>
          </ac:picMkLst>
        </pc:picChg>
        <pc:picChg chg="del">
          <ac:chgData name="Alicia D'Anella" userId="568b3a98-e806-45db-ba5b-66ae605c9b21" providerId="ADAL" clId="{BA89D283-ABF6-410E-8510-5AA8385FE12C}" dt="2025-07-29T19:22:46.451" v="62" actId="478"/>
          <ac:picMkLst>
            <pc:docMk/>
            <pc:sldMk cId="3085267174" sldId="5100"/>
            <ac:picMk id="8" creationId="{82DB87C7-8A92-F704-4954-E811F7D56933}"/>
          </ac:picMkLst>
        </pc:picChg>
      </pc:sldChg>
      <pc:sldChg chg="addSp delSp modSp add mod">
        <pc:chgData name="Alicia D'Anella" userId="568b3a98-e806-45db-ba5b-66ae605c9b21" providerId="ADAL" clId="{BA89D283-ABF6-410E-8510-5AA8385FE12C}" dt="2025-07-29T19:26:04.618" v="82" actId="478"/>
        <pc:sldMkLst>
          <pc:docMk/>
          <pc:sldMk cId="2125456133" sldId="5101"/>
        </pc:sldMkLst>
        <pc:spChg chg="add del mod">
          <ac:chgData name="Alicia D'Anella" userId="568b3a98-e806-45db-ba5b-66ae605c9b21" providerId="ADAL" clId="{BA89D283-ABF6-410E-8510-5AA8385FE12C}" dt="2025-07-29T19:26:04.618" v="82" actId="478"/>
          <ac:spMkLst>
            <pc:docMk/>
            <pc:sldMk cId="2125456133" sldId="5101"/>
            <ac:spMk id="3" creationId="{97DE8B1C-0A28-B4F9-AD19-C81AC2A92E0A}"/>
          </ac:spMkLst>
        </pc:spChg>
        <pc:spChg chg="mod">
          <ac:chgData name="Alicia D'Anella" userId="568b3a98-e806-45db-ba5b-66ae605c9b21" providerId="ADAL" clId="{BA89D283-ABF6-410E-8510-5AA8385FE12C}" dt="2025-07-29T19:25:07.769" v="75" actId="20577"/>
          <ac:spMkLst>
            <pc:docMk/>
            <pc:sldMk cId="2125456133" sldId="5101"/>
            <ac:spMk id="5" creationId="{A3E2F83E-FF17-A415-158A-A5703FB5EE14}"/>
          </ac:spMkLst>
        </pc:spChg>
        <pc:picChg chg="del">
          <ac:chgData name="Alicia D'Anella" userId="568b3a98-e806-45db-ba5b-66ae605c9b21" providerId="ADAL" clId="{BA89D283-ABF6-410E-8510-5AA8385FE12C}" dt="2025-07-29T19:25:10.173" v="76" actId="478"/>
          <ac:picMkLst>
            <pc:docMk/>
            <pc:sldMk cId="2125456133" sldId="5101"/>
            <ac:picMk id="6" creationId="{2BFFCB74-EAF4-2C38-3B61-0010E7C9CFF8}"/>
          </ac:picMkLst>
        </pc:picChg>
        <pc:picChg chg="add mod">
          <ac:chgData name="Alicia D'Anella" userId="568b3a98-e806-45db-ba5b-66ae605c9b21" providerId="ADAL" clId="{BA89D283-ABF6-410E-8510-5AA8385FE12C}" dt="2025-07-29T19:25:39.970" v="80" actId="1076"/>
          <ac:picMkLst>
            <pc:docMk/>
            <pc:sldMk cId="2125456133" sldId="5101"/>
            <ac:picMk id="7" creationId="{F5251EA9-478F-D0A6-9B64-6D1DE7612BD7}"/>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E2E5AE-E372-45EB-95BA-73ACD6638744}"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C99984DE-5026-4D91-9FF6-DCC58006CB24}">
      <dgm:prSet phldrT="[Text]"/>
      <dgm:spPr>
        <a:solidFill>
          <a:srgbClr val="1D5103"/>
        </a:solidFill>
      </dgm:spPr>
      <dgm:t>
        <a:bodyPr/>
        <a:lstStyle/>
        <a:p>
          <a:r>
            <a:rPr lang="en-US" dirty="0"/>
            <a:t>Parent appeals to Board. Board issue final decision.</a:t>
          </a:r>
        </a:p>
      </dgm:t>
    </dgm:pt>
    <dgm:pt modelId="{C4685028-9D98-4961-97A3-ABE5E96E332C}" type="parTrans" cxnId="{9EE3B43E-5D5C-44A8-A7C3-1575209AC3CC}">
      <dgm:prSet/>
      <dgm:spPr/>
      <dgm:t>
        <a:bodyPr/>
        <a:lstStyle/>
        <a:p>
          <a:endParaRPr lang="en-US"/>
        </a:p>
      </dgm:t>
    </dgm:pt>
    <dgm:pt modelId="{18CF960E-3598-4B87-947C-F6CD577932DB}" type="sibTrans" cxnId="{9EE3B43E-5D5C-44A8-A7C3-1575209AC3CC}">
      <dgm:prSet/>
      <dgm:spPr>
        <a:ln>
          <a:solidFill>
            <a:srgbClr val="1D5103"/>
          </a:solidFill>
        </a:ln>
      </dgm:spPr>
      <dgm:t>
        <a:bodyPr/>
        <a:lstStyle/>
        <a:p>
          <a:endParaRPr lang="en-US"/>
        </a:p>
      </dgm:t>
    </dgm:pt>
    <dgm:pt modelId="{FA95D648-9B3C-4954-9B1D-30CC524F3AC6}">
      <dgm:prSet phldrT="[Text]"/>
      <dgm:spPr>
        <a:solidFill>
          <a:srgbClr val="1D5103"/>
        </a:solidFill>
      </dgm:spPr>
      <dgm:t>
        <a:bodyPr/>
        <a:lstStyle/>
        <a:p>
          <a:pPr>
            <a:lnSpc>
              <a:spcPct val="100000"/>
            </a:lnSpc>
            <a:spcAft>
              <a:spcPts val="0"/>
            </a:spcAft>
          </a:pPr>
          <a:r>
            <a:rPr lang="en-US" dirty="0"/>
            <a:t>Parent appeals to Commissioner of Education</a:t>
          </a:r>
        </a:p>
        <a:p>
          <a:pPr>
            <a:lnSpc>
              <a:spcPct val="100000"/>
            </a:lnSpc>
            <a:spcAft>
              <a:spcPts val="0"/>
            </a:spcAft>
          </a:pPr>
          <a:r>
            <a:rPr lang="en-US" dirty="0"/>
            <a:t>(w/in 90 days)</a:t>
          </a:r>
        </a:p>
      </dgm:t>
    </dgm:pt>
    <dgm:pt modelId="{06314D24-F0A1-4843-B6C1-62421B21AB31}" type="parTrans" cxnId="{3B7DF6F8-1D65-4293-84DE-600DEA59AB94}">
      <dgm:prSet/>
      <dgm:spPr/>
      <dgm:t>
        <a:bodyPr/>
        <a:lstStyle/>
        <a:p>
          <a:endParaRPr lang="en-US"/>
        </a:p>
      </dgm:t>
    </dgm:pt>
    <dgm:pt modelId="{250F1F59-C7A5-4120-95DE-62823B08E37D}" type="sibTrans" cxnId="{3B7DF6F8-1D65-4293-84DE-600DEA59AB94}">
      <dgm:prSet/>
      <dgm:spPr>
        <a:ln>
          <a:solidFill>
            <a:srgbClr val="1D5103"/>
          </a:solidFill>
        </a:ln>
      </dgm:spPr>
      <dgm:t>
        <a:bodyPr/>
        <a:lstStyle/>
        <a:p>
          <a:endParaRPr lang="en-US"/>
        </a:p>
      </dgm:t>
    </dgm:pt>
    <dgm:pt modelId="{72FDC202-CF08-46AC-A0FC-853F3CCBC859}">
      <dgm:prSet phldrT="[Text]"/>
      <dgm:spPr>
        <a:solidFill>
          <a:srgbClr val="1D5103"/>
        </a:solidFill>
      </dgm:spPr>
      <dgm:t>
        <a:bodyPr/>
        <a:lstStyle/>
        <a:p>
          <a:r>
            <a:rPr lang="en-US" dirty="0"/>
            <a:t>Commissioner sends case to Office of Administrative Law</a:t>
          </a:r>
        </a:p>
      </dgm:t>
    </dgm:pt>
    <dgm:pt modelId="{1BBF3ED2-0EE5-4F0A-9F27-0E2CF8957855}" type="parTrans" cxnId="{5B923FA7-041D-45F1-88F9-58C32543B06D}">
      <dgm:prSet/>
      <dgm:spPr/>
      <dgm:t>
        <a:bodyPr/>
        <a:lstStyle/>
        <a:p>
          <a:endParaRPr lang="en-US"/>
        </a:p>
      </dgm:t>
    </dgm:pt>
    <dgm:pt modelId="{3C3FC0D2-D0C8-4154-8F64-6686ACEEBE78}" type="sibTrans" cxnId="{5B923FA7-041D-45F1-88F9-58C32543B06D}">
      <dgm:prSet/>
      <dgm:spPr>
        <a:ln>
          <a:solidFill>
            <a:srgbClr val="1D5103"/>
          </a:solidFill>
        </a:ln>
      </dgm:spPr>
      <dgm:t>
        <a:bodyPr/>
        <a:lstStyle/>
        <a:p>
          <a:endParaRPr lang="en-US"/>
        </a:p>
      </dgm:t>
    </dgm:pt>
    <dgm:pt modelId="{A54B23CF-CB15-4200-A2CF-05D157BF86FA}">
      <dgm:prSet phldrT="[Text]"/>
      <dgm:spPr>
        <a:solidFill>
          <a:srgbClr val="1D5103"/>
        </a:solidFill>
      </dgm:spPr>
      <dgm:t>
        <a:bodyPr/>
        <a:lstStyle/>
        <a:p>
          <a:pPr>
            <a:lnSpc>
              <a:spcPct val="100000"/>
            </a:lnSpc>
            <a:spcAft>
              <a:spcPts val="0"/>
            </a:spcAft>
          </a:pPr>
          <a:r>
            <a:rPr lang="en-US" dirty="0"/>
            <a:t>Administrative Law Judge presides over a fact-finding hearing</a:t>
          </a:r>
        </a:p>
      </dgm:t>
    </dgm:pt>
    <dgm:pt modelId="{141473CA-ACE0-4F9B-8657-8D315DC7FC29}" type="parTrans" cxnId="{865A66C4-D830-4E95-8E3D-822787BE1501}">
      <dgm:prSet/>
      <dgm:spPr/>
      <dgm:t>
        <a:bodyPr/>
        <a:lstStyle/>
        <a:p>
          <a:endParaRPr lang="en-US"/>
        </a:p>
      </dgm:t>
    </dgm:pt>
    <dgm:pt modelId="{4D153F89-3887-43E3-977C-2E787B199DA3}" type="sibTrans" cxnId="{865A66C4-D830-4E95-8E3D-822787BE1501}">
      <dgm:prSet/>
      <dgm:spPr>
        <a:ln>
          <a:solidFill>
            <a:srgbClr val="1D5103"/>
          </a:solidFill>
        </a:ln>
      </dgm:spPr>
      <dgm:t>
        <a:bodyPr/>
        <a:lstStyle/>
        <a:p>
          <a:endParaRPr lang="en-US"/>
        </a:p>
      </dgm:t>
    </dgm:pt>
    <dgm:pt modelId="{255EAFA7-2933-406B-A813-EB0A371B1DBF}">
      <dgm:prSet phldrT="[Text]"/>
      <dgm:spPr>
        <a:solidFill>
          <a:srgbClr val="1D5103"/>
        </a:solidFill>
      </dgm:spPr>
      <dgm:t>
        <a:bodyPr/>
        <a:lstStyle/>
        <a:p>
          <a:pPr>
            <a:lnSpc>
              <a:spcPct val="100000"/>
            </a:lnSpc>
            <a:spcAft>
              <a:spcPts val="0"/>
            </a:spcAft>
          </a:pPr>
          <a:r>
            <a:rPr lang="en-US" dirty="0"/>
            <a:t>Administrative Law Judge issues </a:t>
          </a:r>
        </a:p>
        <a:p>
          <a:pPr>
            <a:lnSpc>
              <a:spcPct val="100000"/>
            </a:lnSpc>
            <a:spcAft>
              <a:spcPts val="0"/>
            </a:spcAft>
          </a:pPr>
          <a:r>
            <a:rPr lang="en-US" dirty="0"/>
            <a:t>“Initial Decision”</a:t>
          </a:r>
        </a:p>
        <a:p>
          <a:pPr>
            <a:lnSpc>
              <a:spcPct val="100000"/>
            </a:lnSpc>
            <a:spcAft>
              <a:spcPts val="0"/>
            </a:spcAft>
          </a:pPr>
          <a:r>
            <a:rPr lang="en-US" dirty="0"/>
            <a:t>(Arbitrary, Capricious and Unreasonable)</a:t>
          </a:r>
        </a:p>
      </dgm:t>
    </dgm:pt>
    <dgm:pt modelId="{7666748A-1BEE-4227-A8D6-D5E1057DB388}" type="parTrans" cxnId="{8C2E24DB-21EC-4079-9209-9F39925A2FBF}">
      <dgm:prSet/>
      <dgm:spPr/>
      <dgm:t>
        <a:bodyPr/>
        <a:lstStyle/>
        <a:p>
          <a:endParaRPr lang="en-US"/>
        </a:p>
      </dgm:t>
    </dgm:pt>
    <dgm:pt modelId="{97517A35-BC92-48A0-8A83-76036BBDDF28}" type="sibTrans" cxnId="{8C2E24DB-21EC-4079-9209-9F39925A2FBF}">
      <dgm:prSet/>
      <dgm:spPr>
        <a:ln>
          <a:solidFill>
            <a:srgbClr val="1D5103"/>
          </a:solidFill>
        </a:ln>
      </dgm:spPr>
      <dgm:t>
        <a:bodyPr/>
        <a:lstStyle/>
        <a:p>
          <a:endParaRPr lang="en-US"/>
        </a:p>
      </dgm:t>
    </dgm:pt>
    <dgm:pt modelId="{F0B71403-908F-4944-A007-8630CE070DFF}">
      <dgm:prSet/>
      <dgm:spPr>
        <a:solidFill>
          <a:srgbClr val="1D5103"/>
        </a:solidFill>
      </dgm:spPr>
      <dgm:t>
        <a:bodyPr/>
        <a:lstStyle/>
        <a:p>
          <a:r>
            <a:rPr lang="en-US" dirty="0"/>
            <a:t>Commissioner issues </a:t>
          </a:r>
        </a:p>
        <a:p>
          <a:r>
            <a:rPr lang="en-US" dirty="0"/>
            <a:t>“Final Decision”</a:t>
          </a:r>
        </a:p>
        <a:p>
          <a:r>
            <a:rPr lang="en-US" dirty="0"/>
            <a:t>(Arbitrary, Capricious and Unreasonable)</a:t>
          </a:r>
        </a:p>
      </dgm:t>
    </dgm:pt>
    <dgm:pt modelId="{469F35A9-B15B-4376-8DD4-03EEB36B0772}" type="parTrans" cxnId="{F62BA808-2B4B-448F-AE01-158E1E28ACC7}">
      <dgm:prSet/>
      <dgm:spPr/>
      <dgm:t>
        <a:bodyPr/>
        <a:lstStyle/>
        <a:p>
          <a:endParaRPr lang="en-US"/>
        </a:p>
      </dgm:t>
    </dgm:pt>
    <dgm:pt modelId="{356C8984-7BB2-4A11-8262-7930D28A6890}" type="sibTrans" cxnId="{F62BA808-2B4B-448F-AE01-158E1E28ACC7}">
      <dgm:prSet/>
      <dgm:spPr/>
      <dgm:t>
        <a:bodyPr/>
        <a:lstStyle/>
        <a:p>
          <a:endParaRPr lang="en-US"/>
        </a:p>
      </dgm:t>
    </dgm:pt>
    <dgm:pt modelId="{29625DDA-9281-45CF-8339-1D7DC5602E55}" type="pres">
      <dgm:prSet presAssocID="{86E2E5AE-E372-45EB-95BA-73ACD6638744}" presName="Name0" presStyleCnt="0">
        <dgm:presLayoutVars>
          <dgm:dir/>
          <dgm:resizeHandles val="exact"/>
        </dgm:presLayoutVars>
      </dgm:prSet>
      <dgm:spPr/>
    </dgm:pt>
    <dgm:pt modelId="{667B24C0-C3A0-4A21-A790-9990AEA3BB4F}" type="pres">
      <dgm:prSet presAssocID="{C99984DE-5026-4D91-9FF6-DCC58006CB24}" presName="node" presStyleLbl="node1" presStyleIdx="0" presStyleCnt="6">
        <dgm:presLayoutVars>
          <dgm:bulletEnabled val="1"/>
        </dgm:presLayoutVars>
      </dgm:prSet>
      <dgm:spPr/>
    </dgm:pt>
    <dgm:pt modelId="{7DA7CDA7-B8E8-4FFC-A5A4-A3ADA967D937}" type="pres">
      <dgm:prSet presAssocID="{18CF960E-3598-4B87-947C-F6CD577932DB}" presName="sibTrans" presStyleLbl="sibTrans1D1" presStyleIdx="0" presStyleCnt="5"/>
      <dgm:spPr/>
    </dgm:pt>
    <dgm:pt modelId="{E75BF3AB-5C92-4E5B-8111-C36781D88DDC}" type="pres">
      <dgm:prSet presAssocID="{18CF960E-3598-4B87-947C-F6CD577932DB}" presName="connectorText" presStyleLbl="sibTrans1D1" presStyleIdx="0" presStyleCnt="5"/>
      <dgm:spPr/>
    </dgm:pt>
    <dgm:pt modelId="{20D45642-7DEE-4A77-9B63-B6175893AA2C}" type="pres">
      <dgm:prSet presAssocID="{FA95D648-9B3C-4954-9B1D-30CC524F3AC6}" presName="node" presStyleLbl="node1" presStyleIdx="1" presStyleCnt="6">
        <dgm:presLayoutVars>
          <dgm:bulletEnabled val="1"/>
        </dgm:presLayoutVars>
      </dgm:prSet>
      <dgm:spPr/>
    </dgm:pt>
    <dgm:pt modelId="{EDFF9DD9-19F9-4353-8BB7-AD61C2119B4D}" type="pres">
      <dgm:prSet presAssocID="{250F1F59-C7A5-4120-95DE-62823B08E37D}" presName="sibTrans" presStyleLbl="sibTrans1D1" presStyleIdx="1" presStyleCnt="5"/>
      <dgm:spPr/>
    </dgm:pt>
    <dgm:pt modelId="{65731435-C5AB-467C-8C97-31532418A3DF}" type="pres">
      <dgm:prSet presAssocID="{250F1F59-C7A5-4120-95DE-62823B08E37D}" presName="connectorText" presStyleLbl="sibTrans1D1" presStyleIdx="1" presStyleCnt="5"/>
      <dgm:spPr/>
    </dgm:pt>
    <dgm:pt modelId="{BEFADD1B-770B-4B32-B479-43AFB51F85D9}" type="pres">
      <dgm:prSet presAssocID="{72FDC202-CF08-46AC-A0FC-853F3CCBC859}" presName="node" presStyleLbl="node1" presStyleIdx="2" presStyleCnt="6">
        <dgm:presLayoutVars>
          <dgm:bulletEnabled val="1"/>
        </dgm:presLayoutVars>
      </dgm:prSet>
      <dgm:spPr/>
    </dgm:pt>
    <dgm:pt modelId="{BA6C0C68-34C7-48B6-AD9F-04B9561E7996}" type="pres">
      <dgm:prSet presAssocID="{3C3FC0D2-D0C8-4154-8F64-6686ACEEBE78}" presName="sibTrans" presStyleLbl="sibTrans1D1" presStyleIdx="2" presStyleCnt="5"/>
      <dgm:spPr/>
    </dgm:pt>
    <dgm:pt modelId="{10032DA9-44C2-4F6D-9CD9-7AE801B6709E}" type="pres">
      <dgm:prSet presAssocID="{3C3FC0D2-D0C8-4154-8F64-6686ACEEBE78}" presName="connectorText" presStyleLbl="sibTrans1D1" presStyleIdx="2" presStyleCnt="5"/>
      <dgm:spPr/>
    </dgm:pt>
    <dgm:pt modelId="{CA47CAD9-B676-4BED-BD86-C6149FB97442}" type="pres">
      <dgm:prSet presAssocID="{A54B23CF-CB15-4200-A2CF-05D157BF86FA}" presName="node" presStyleLbl="node1" presStyleIdx="3" presStyleCnt="6">
        <dgm:presLayoutVars>
          <dgm:bulletEnabled val="1"/>
        </dgm:presLayoutVars>
      </dgm:prSet>
      <dgm:spPr/>
    </dgm:pt>
    <dgm:pt modelId="{4BF9C539-38CE-4DEA-A4B5-53C567710995}" type="pres">
      <dgm:prSet presAssocID="{4D153F89-3887-43E3-977C-2E787B199DA3}" presName="sibTrans" presStyleLbl="sibTrans1D1" presStyleIdx="3" presStyleCnt="5"/>
      <dgm:spPr/>
    </dgm:pt>
    <dgm:pt modelId="{7E66152E-EE59-4691-A1F0-19755FCD7438}" type="pres">
      <dgm:prSet presAssocID="{4D153F89-3887-43E3-977C-2E787B199DA3}" presName="connectorText" presStyleLbl="sibTrans1D1" presStyleIdx="3" presStyleCnt="5"/>
      <dgm:spPr/>
    </dgm:pt>
    <dgm:pt modelId="{A4B4A3BB-E85B-46E9-8114-B5998B030652}" type="pres">
      <dgm:prSet presAssocID="{255EAFA7-2933-406B-A813-EB0A371B1DBF}" presName="node" presStyleLbl="node1" presStyleIdx="4" presStyleCnt="6">
        <dgm:presLayoutVars>
          <dgm:bulletEnabled val="1"/>
        </dgm:presLayoutVars>
      </dgm:prSet>
      <dgm:spPr/>
    </dgm:pt>
    <dgm:pt modelId="{DA054B43-3D5C-4AB8-9AC0-CABC3C564811}" type="pres">
      <dgm:prSet presAssocID="{97517A35-BC92-48A0-8A83-76036BBDDF28}" presName="sibTrans" presStyleLbl="sibTrans1D1" presStyleIdx="4" presStyleCnt="5"/>
      <dgm:spPr/>
    </dgm:pt>
    <dgm:pt modelId="{C845244E-0846-45BD-AC2C-9A76153ECF2D}" type="pres">
      <dgm:prSet presAssocID="{97517A35-BC92-48A0-8A83-76036BBDDF28}" presName="connectorText" presStyleLbl="sibTrans1D1" presStyleIdx="4" presStyleCnt="5"/>
      <dgm:spPr/>
    </dgm:pt>
    <dgm:pt modelId="{A5354010-EEDC-482E-8EC4-E756217CF0F0}" type="pres">
      <dgm:prSet presAssocID="{F0B71403-908F-4944-A007-8630CE070DFF}" presName="node" presStyleLbl="node1" presStyleIdx="5" presStyleCnt="6" custLinFactNeighborX="266" custLinFactNeighborY="-206">
        <dgm:presLayoutVars>
          <dgm:bulletEnabled val="1"/>
        </dgm:presLayoutVars>
      </dgm:prSet>
      <dgm:spPr/>
    </dgm:pt>
  </dgm:ptLst>
  <dgm:cxnLst>
    <dgm:cxn modelId="{F62BA808-2B4B-448F-AE01-158E1E28ACC7}" srcId="{86E2E5AE-E372-45EB-95BA-73ACD6638744}" destId="{F0B71403-908F-4944-A007-8630CE070DFF}" srcOrd="5" destOrd="0" parTransId="{469F35A9-B15B-4376-8DD4-03EEB36B0772}" sibTransId="{356C8984-7BB2-4A11-8262-7930D28A6890}"/>
    <dgm:cxn modelId="{6D127114-59D2-400C-BF74-00F046EFD11E}" type="presOf" srcId="{86E2E5AE-E372-45EB-95BA-73ACD6638744}" destId="{29625DDA-9281-45CF-8339-1D7DC5602E55}" srcOrd="0" destOrd="0" presId="urn:microsoft.com/office/officeart/2005/8/layout/bProcess3"/>
    <dgm:cxn modelId="{8CE78138-352C-49FE-85A9-A128268904BA}" type="presOf" srcId="{97517A35-BC92-48A0-8A83-76036BBDDF28}" destId="{C845244E-0846-45BD-AC2C-9A76153ECF2D}" srcOrd="1" destOrd="0" presId="urn:microsoft.com/office/officeart/2005/8/layout/bProcess3"/>
    <dgm:cxn modelId="{9EE3B43E-5D5C-44A8-A7C3-1575209AC3CC}" srcId="{86E2E5AE-E372-45EB-95BA-73ACD6638744}" destId="{C99984DE-5026-4D91-9FF6-DCC58006CB24}" srcOrd="0" destOrd="0" parTransId="{C4685028-9D98-4961-97A3-ABE5E96E332C}" sibTransId="{18CF960E-3598-4B87-947C-F6CD577932DB}"/>
    <dgm:cxn modelId="{F2A51F43-C630-4242-918B-E8E6D4953F6F}" type="presOf" srcId="{18CF960E-3598-4B87-947C-F6CD577932DB}" destId="{7DA7CDA7-B8E8-4FFC-A5A4-A3ADA967D937}" srcOrd="0" destOrd="0" presId="urn:microsoft.com/office/officeart/2005/8/layout/bProcess3"/>
    <dgm:cxn modelId="{4A56894A-636D-4101-84E0-C6D143975C68}" type="presOf" srcId="{4D153F89-3887-43E3-977C-2E787B199DA3}" destId="{7E66152E-EE59-4691-A1F0-19755FCD7438}" srcOrd="1" destOrd="0" presId="urn:microsoft.com/office/officeart/2005/8/layout/bProcess3"/>
    <dgm:cxn modelId="{99C8FC4E-024D-40FB-8F0C-D1049E163BAD}" type="presOf" srcId="{97517A35-BC92-48A0-8A83-76036BBDDF28}" destId="{DA054B43-3D5C-4AB8-9AC0-CABC3C564811}" srcOrd="0" destOrd="0" presId="urn:microsoft.com/office/officeart/2005/8/layout/bProcess3"/>
    <dgm:cxn modelId="{A6500155-5409-416E-9E7D-55E9938FCE67}" type="presOf" srcId="{3C3FC0D2-D0C8-4154-8F64-6686ACEEBE78}" destId="{BA6C0C68-34C7-48B6-AD9F-04B9561E7996}" srcOrd="0" destOrd="0" presId="urn:microsoft.com/office/officeart/2005/8/layout/bProcess3"/>
    <dgm:cxn modelId="{A28F537C-56C7-4601-A061-35DFB37C1D6D}" type="presOf" srcId="{250F1F59-C7A5-4120-95DE-62823B08E37D}" destId="{65731435-C5AB-467C-8C97-31532418A3DF}" srcOrd="1" destOrd="0" presId="urn:microsoft.com/office/officeart/2005/8/layout/bProcess3"/>
    <dgm:cxn modelId="{8414E481-A0C9-42F1-B664-AFCE4F99DB78}" type="presOf" srcId="{250F1F59-C7A5-4120-95DE-62823B08E37D}" destId="{EDFF9DD9-19F9-4353-8BB7-AD61C2119B4D}" srcOrd="0" destOrd="0" presId="urn:microsoft.com/office/officeart/2005/8/layout/bProcess3"/>
    <dgm:cxn modelId="{24C9E987-8B9A-4470-89DE-BA20CAFD36AF}" type="presOf" srcId="{18CF960E-3598-4B87-947C-F6CD577932DB}" destId="{E75BF3AB-5C92-4E5B-8111-C36781D88DDC}" srcOrd="1" destOrd="0" presId="urn:microsoft.com/office/officeart/2005/8/layout/bProcess3"/>
    <dgm:cxn modelId="{1B59E88A-7C79-410E-A995-9CE1E2152E59}" type="presOf" srcId="{F0B71403-908F-4944-A007-8630CE070DFF}" destId="{A5354010-EEDC-482E-8EC4-E756217CF0F0}" srcOrd="0" destOrd="0" presId="urn:microsoft.com/office/officeart/2005/8/layout/bProcess3"/>
    <dgm:cxn modelId="{786977A0-AD00-452B-9B9A-24356158F499}" type="presOf" srcId="{255EAFA7-2933-406B-A813-EB0A371B1DBF}" destId="{A4B4A3BB-E85B-46E9-8114-B5998B030652}" srcOrd="0" destOrd="0" presId="urn:microsoft.com/office/officeart/2005/8/layout/bProcess3"/>
    <dgm:cxn modelId="{5B923FA7-041D-45F1-88F9-58C32543B06D}" srcId="{86E2E5AE-E372-45EB-95BA-73ACD6638744}" destId="{72FDC202-CF08-46AC-A0FC-853F3CCBC859}" srcOrd="2" destOrd="0" parTransId="{1BBF3ED2-0EE5-4F0A-9F27-0E2CF8957855}" sibTransId="{3C3FC0D2-D0C8-4154-8F64-6686ACEEBE78}"/>
    <dgm:cxn modelId="{B41CBFB1-BF35-4420-B3A8-9EB5F2671C02}" type="presOf" srcId="{C99984DE-5026-4D91-9FF6-DCC58006CB24}" destId="{667B24C0-C3A0-4A21-A790-9990AEA3BB4F}" srcOrd="0" destOrd="0" presId="urn:microsoft.com/office/officeart/2005/8/layout/bProcess3"/>
    <dgm:cxn modelId="{865A66C4-D830-4E95-8E3D-822787BE1501}" srcId="{86E2E5AE-E372-45EB-95BA-73ACD6638744}" destId="{A54B23CF-CB15-4200-A2CF-05D157BF86FA}" srcOrd="3" destOrd="0" parTransId="{141473CA-ACE0-4F9B-8657-8D315DC7FC29}" sibTransId="{4D153F89-3887-43E3-977C-2E787B199DA3}"/>
    <dgm:cxn modelId="{76EAEBCC-777B-43E3-978A-53CB8C0F7985}" type="presOf" srcId="{A54B23CF-CB15-4200-A2CF-05D157BF86FA}" destId="{CA47CAD9-B676-4BED-BD86-C6149FB97442}" srcOrd="0" destOrd="0" presId="urn:microsoft.com/office/officeart/2005/8/layout/bProcess3"/>
    <dgm:cxn modelId="{D1A4EEDA-7B27-40D6-9C1D-07432D49F728}" type="presOf" srcId="{FA95D648-9B3C-4954-9B1D-30CC524F3AC6}" destId="{20D45642-7DEE-4A77-9B63-B6175893AA2C}" srcOrd="0" destOrd="0" presId="urn:microsoft.com/office/officeart/2005/8/layout/bProcess3"/>
    <dgm:cxn modelId="{8C2E24DB-21EC-4079-9209-9F39925A2FBF}" srcId="{86E2E5AE-E372-45EB-95BA-73ACD6638744}" destId="{255EAFA7-2933-406B-A813-EB0A371B1DBF}" srcOrd="4" destOrd="0" parTransId="{7666748A-1BEE-4227-A8D6-D5E1057DB388}" sibTransId="{97517A35-BC92-48A0-8A83-76036BBDDF28}"/>
    <dgm:cxn modelId="{43316CDC-63D2-405F-80A4-6CA975A42992}" type="presOf" srcId="{3C3FC0D2-D0C8-4154-8F64-6686ACEEBE78}" destId="{10032DA9-44C2-4F6D-9CD9-7AE801B6709E}" srcOrd="1" destOrd="0" presId="urn:microsoft.com/office/officeart/2005/8/layout/bProcess3"/>
    <dgm:cxn modelId="{3293BDDC-079D-4CC0-B4F8-4A9C8DB8FD6B}" type="presOf" srcId="{72FDC202-CF08-46AC-A0FC-853F3CCBC859}" destId="{BEFADD1B-770B-4B32-B479-43AFB51F85D9}" srcOrd="0" destOrd="0" presId="urn:microsoft.com/office/officeart/2005/8/layout/bProcess3"/>
    <dgm:cxn modelId="{751D8EDD-8AA6-477D-8F74-E65D58D61C33}" type="presOf" srcId="{4D153F89-3887-43E3-977C-2E787B199DA3}" destId="{4BF9C539-38CE-4DEA-A4B5-53C567710995}" srcOrd="0" destOrd="0" presId="urn:microsoft.com/office/officeart/2005/8/layout/bProcess3"/>
    <dgm:cxn modelId="{3B7DF6F8-1D65-4293-84DE-600DEA59AB94}" srcId="{86E2E5AE-E372-45EB-95BA-73ACD6638744}" destId="{FA95D648-9B3C-4954-9B1D-30CC524F3AC6}" srcOrd="1" destOrd="0" parTransId="{06314D24-F0A1-4843-B6C1-62421B21AB31}" sibTransId="{250F1F59-C7A5-4120-95DE-62823B08E37D}"/>
    <dgm:cxn modelId="{07653C11-E18C-49BE-A79F-C528D5506553}" type="presParOf" srcId="{29625DDA-9281-45CF-8339-1D7DC5602E55}" destId="{667B24C0-C3A0-4A21-A790-9990AEA3BB4F}" srcOrd="0" destOrd="0" presId="urn:microsoft.com/office/officeart/2005/8/layout/bProcess3"/>
    <dgm:cxn modelId="{1B8EF638-2552-4A12-AA2C-EDCC57908533}" type="presParOf" srcId="{29625DDA-9281-45CF-8339-1D7DC5602E55}" destId="{7DA7CDA7-B8E8-4FFC-A5A4-A3ADA967D937}" srcOrd="1" destOrd="0" presId="urn:microsoft.com/office/officeart/2005/8/layout/bProcess3"/>
    <dgm:cxn modelId="{E3C49273-4659-4AE6-8140-CCB27487FBF5}" type="presParOf" srcId="{7DA7CDA7-B8E8-4FFC-A5A4-A3ADA967D937}" destId="{E75BF3AB-5C92-4E5B-8111-C36781D88DDC}" srcOrd="0" destOrd="0" presId="urn:microsoft.com/office/officeart/2005/8/layout/bProcess3"/>
    <dgm:cxn modelId="{98DF1A05-A91F-48F1-9E17-DB6DE04CB3AB}" type="presParOf" srcId="{29625DDA-9281-45CF-8339-1D7DC5602E55}" destId="{20D45642-7DEE-4A77-9B63-B6175893AA2C}" srcOrd="2" destOrd="0" presId="urn:microsoft.com/office/officeart/2005/8/layout/bProcess3"/>
    <dgm:cxn modelId="{B1D0E506-0D36-47D3-B6E0-EFCFEFBE4451}" type="presParOf" srcId="{29625DDA-9281-45CF-8339-1D7DC5602E55}" destId="{EDFF9DD9-19F9-4353-8BB7-AD61C2119B4D}" srcOrd="3" destOrd="0" presId="urn:microsoft.com/office/officeart/2005/8/layout/bProcess3"/>
    <dgm:cxn modelId="{51B533C7-3D8F-4F50-B3B6-CA51DF873759}" type="presParOf" srcId="{EDFF9DD9-19F9-4353-8BB7-AD61C2119B4D}" destId="{65731435-C5AB-467C-8C97-31532418A3DF}" srcOrd="0" destOrd="0" presId="urn:microsoft.com/office/officeart/2005/8/layout/bProcess3"/>
    <dgm:cxn modelId="{C83FBE1C-66F5-418A-AC96-A51592E5F4E5}" type="presParOf" srcId="{29625DDA-9281-45CF-8339-1D7DC5602E55}" destId="{BEFADD1B-770B-4B32-B479-43AFB51F85D9}" srcOrd="4" destOrd="0" presId="urn:microsoft.com/office/officeart/2005/8/layout/bProcess3"/>
    <dgm:cxn modelId="{F71603A0-D9CF-4DF2-AFD1-A4DE4A74B3BC}" type="presParOf" srcId="{29625DDA-9281-45CF-8339-1D7DC5602E55}" destId="{BA6C0C68-34C7-48B6-AD9F-04B9561E7996}" srcOrd="5" destOrd="0" presId="urn:microsoft.com/office/officeart/2005/8/layout/bProcess3"/>
    <dgm:cxn modelId="{6DF1F0ED-81F9-4F35-A55E-04E3013E33A9}" type="presParOf" srcId="{BA6C0C68-34C7-48B6-AD9F-04B9561E7996}" destId="{10032DA9-44C2-4F6D-9CD9-7AE801B6709E}" srcOrd="0" destOrd="0" presId="urn:microsoft.com/office/officeart/2005/8/layout/bProcess3"/>
    <dgm:cxn modelId="{F1091966-DC54-44FB-873C-A0D44196EA05}" type="presParOf" srcId="{29625DDA-9281-45CF-8339-1D7DC5602E55}" destId="{CA47CAD9-B676-4BED-BD86-C6149FB97442}" srcOrd="6" destOrd="0" presId="urn:microsoft.com/office/officeart/2005/8/layout/bProcess3"/>
    <dgm:cxn modelId="{83366E4F-B6C4-409A-8A76-E0A3E36BF45C}" type="presParOf" srcId="{29625DDA-9281-45CF-8339-1D7DC5602E55}" destId="{4BF9C539-38CE-4DEA-A4B5-53C567710995}" srcOrd="7" destOrd="0" presId="urn:microsoft.com/office/officeart/2005/8/layout/bProcess3"/>
    <dgm:cxn modelId="{913BC723-77DE-4C89-B790-EEB84134F29D}" type="presParOf" srcId="{4BF9C539-38CE-4DEA-A4B5-53C567710995}" destId="{7E66152E-EE59-4691-A1F0-19755FCD7438}" srcOrd="0" destOrd="0" presId="urn:microsoft.com/office/officeart/2005/8/layout/bProcess3"/>
    <dgm:cxn modelId="{DADD7A94-CF11-4EA7-91EB-A6CA3FF5D0C7}" type="presParOf" srcId="{29625DDA-9281-45CF-8339-1D7DC5602E55}" destId="{A4B4A3BB-E85B-46E9-8114-B5998B030652}" srcOrd="8" destOrd="0" presId="urn:microsoft.com/office/officeart/2005/8/layout/bProcess3"/>
    <dgm:cxn modelId="{FA0686AB-7534-4E18-A012-8F5E811EFB5E}" type="presParOf" srcId="{29625DDA-9281-45CF-8339-1D7DC5602E55}" destId="{DA054B43-3D5C-4AB8-9AC0-CABC3C564811}" srcOrd="9" destOrd="0" presId="urn:microsoft.com/office/officeart/2005/8/layout/bProcess3"/>
    <dgm:cxn modelId="{BCAC4C1F-EE36-4D88-8970-4D36F36AD12F}" type="presParOf" srcId="{DA054B43-3D5C-4AB8-9AC0-CABC3C564811}" destId="{C845244E-0846-45BD-AC2C-9A76153ECF2D}" srcOrd="0" destOrd="0" presId="urn:microsoft.com/office/officeart/2005/8/layout/bProcess3"/>
    <dgm:cxn modelId="{486DBF70-B743-4BCA-96E7-1FED2420FF8B}" type="presParOf" srcId="{29625DDA-9281-45CF-8339-1D7DC5602E55}" destId="{A5354010-EEDC-482E-8EC4-E756217CF0F0}"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A7CDA7-B8E8-4FFC-A5A4-A3ADA967D937}">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rgbClr val="1D5103"/>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667B24C0-C3A0-4A21-A790-9990AEA3BB4F}">
      <dsp:nvSpPr>
        <dsp:cNvPr id="0" name=""/>
        <dsp:cNvSpPr/>
      </dsp:nvSpPr>
      <dsp:spPr>
        <a:xfrm>
          <a:off x="8061" y="5979"/>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Parent appeals to Board. Board issue final decision.</a:t>
          </a:r>
        </a:p>
      </dsp:txBody>
      <dsp:txXfrm>
        <a:off x="8061" y="5979"/>
        <a:ext cx="3034531" cy="1820718"/>
      </dsp:txXfrm>
    </dsp:sp>
    <dsp:sp modelId="{EDFF9DD9-19F9-4353-8BB7-AD61C2119B4D}">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rgbClr val="1D5103"/>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20D45642-7DEE-4A77-9B63-B6175893AA2C}">
      <dsp:nvSpPr>
        <dsp:cNvPr id="0" name=""/>
        <dsp:cNvSpPr/>
      </dsp:nvSpPr>
      <dsp:spPr>
        <a:xfrm>
          <a:off x="3740534" y="5979"/>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100000"/>
            </a:lnSpc>
            <a:spcBef>
              <a:spcPct val="0"/>
            </a:spcBef>
            <a:spcAft>
              <a:spcPts val="0"/>
            </a:spcAft>
            <a:buNone/>
          </a:pPr>
          <a:r>
            <a:rPr lang="en-US" sz="1800" kern="1200" dirty="0"/>
            <a:t>Parent appeals to Commissioner of Education</a:t>
          </a:r>
        </a:p>
        <a:p>
          <a:pPr marL="0" lvl="0" indent="0" algn="ctr" defTabSz="800100">
            <a:lnSpc>
              <a:spcPct val="100000"/>
            </a:lnSpc>
            <a:spcBef>
              <a:spcPct val="0"/>
            </a:spcBef>
            <a:spcAft>
              <a:spcPts val="0"/>
            </a:spcAft>
            <a:buNone/>
          </a:pPr>
          <a:r>
            <a:rPr lang="en-US" sz="1800" kern="1200" dirty="0"/>
            <a:t>(w/in 90 days)</a:t>
          </a:r>
        </a:p>
      </dsp:txBody>
      <dsp:txXfrm>
        <a:off x="3740534" y="5979"/>
        <a:ext cx="3034531" cy="1820718"/>
      </dsp:txXfrm>
    </dsp:sp>
    <dsp:sp modelId="{BA6C0C68-34C7-48B6-AD9F-04B9561E7996}">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rgbClr val="1D5103"/>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BEFADD1B-770B-4B32-B479-43AFB51F85D9}">
      <dsp:nvSpPr>
        <dsp:cNvPr id="0" name=""/>
        <dsp:cNvSpPr/>
      </dsp:nvSpPr>
      <dsp:spPr>
        <a:xfrm>
          <a:off x="7473007" y="5979"/>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Commissioner sends case to Office of Administrative Law</a:t>
          </a:r>
        </a:p>
      </dsp:txBody>
      <dsp:txXfrm>
        <a:off x="7473007" y="5979"/>
        <a:ext cx="3034531" cy="1820718"/>
      </dsp:txXfrm>
    </dsp:sp>
    <dsp:sp modelId="{4BF9C539-38CE-4DEA-A4B5-53C567710995}">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rgbClr val="1D5103"/>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CA47CAD9-B676-4BED-BD86-C6149FB97442}">
      <dsp:nvSpPr>
        <dsp:cNvPr id="0" name=""/>
        <dsp:cNvSpPr/>
      </dsp:nvSpPr>
      <dsp:spPr>
        <a:xfrm>
          <a:off x="8061" y="2524640"/>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100000"/>
            </a:lnSpc>
            <a:spcBef>
              <a:spcPct val="0"/>
            </a:spcBef>
            <a:spcAft>
              <a:spcPts val="0"/>
            </a:spcAft>
            <a:buNone/>
          </a:pPr>
          <a:r>
            <a:rPr lang="en-US" sz="1800" kern="1200" dirty="0"/>
            <a:t>Administrative Law Judge presides over a fact-finding hearing</a:t>
          </a:r>
        </a:p>
      </dsp:txBody>
      <dsp:txXfrm>
        <a:off x="8061" y="2524640"/>
        <a:ext cx="3034531" cy="1820718"/>
      </dsp:txXfrm>
    </dsp:sp>
    <dsp:sp modelId="{DA054B43-3D5C-4AB8-9AC0-CABC3C564811}">
      <dsp:nvSpPr>
        <dsp:cNvPr id="0" name=""/>
        <dsp:cNvSpPr/>
      </dsp:nvSpPr>
      <dsp:spPr>
        <a:xfrm>
          <a:off x="6773265" y="3385528"/>
          <a:ext cx="675403" cy="91440"/>
        </a:xfrm>
        <a:custGeom>
          <a:avLst/>
          <a:gdLst/>
          <a:ahLst/>
          <a:cxnLst/>
          <a:rect l="0" t="0" r="0" b="0"/>
          <a:pathLst>
            <a:path>
              <a:moveTo>
                <a:pt x="0" y="49470"/>
              </a:moveTo>
              <a:lnTo>
                <a:pt x="354801" y="49470"/>
              </a:lnTo>
              <a:lnTo>
                <a:pt x="354801" y="45720"/>
              </a:lnTo>
              <a:lnTo>
                <a:pt x="675403" y="45720"/>
              </a:lnTo>
            </a:path>
          </a:pathLst>
        </a:custGeom>
        <a:noFill/>
        <a:ln w="6350" cap="flat" cmpd="sng" algn="ctr">
          <a:solidFill>
            <a:srgbClr val="1D5103"/>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93316" y="3427758"/>
        <a:ext cx="35300" cy="6979"/>
      </dsp:txXfrm>
    </dsp:sp>
    <dsp:sp modelId="{A4B4A3BB-E85B-46E9-8114-B5998B030652}">
      <dsp:nvSpPr>
        <dsp:cNvPr id="0" name=""/>
        <dsp:cNvSpPr/>
      </dsp:nvSpPr>
      <dsp:spPr>
        <a:xfrm>
          <a:off x="3740534" y="2524640"/>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100000"/>
            </a:lnSpc>
            <a:spcBef>
              <a:spcPct val="0"/>
            </a:spcBef>
            <a:spcAft>
              <a:spcPts val="0"/>
            </a:spcAft>
            <a:buNone/>
          </a:pPr>
          <a:r>
            <a:rPr lang="en-US" sz="1800" kern="1200" dirty="0"/>
            <a:t>Administrative Law Judge issues </a:t>
          </a:r>
        </a:p>
        <a:p>
          <a:pPr marL="0" lvl="0" indent="0" algn="ctr" defTabSz="800100">
            <a:lnSpc>
              <a:spcPct val="100000"/>
            </a:lnSpc>
            <a:spcBef>
              <a:spcPct val="0"/>
            </a:spcBef>
            <a:spcAft>
              <a:spcPts val="0"/>
            </a:spcAft>
            <a:buNone/>
          </a:pPr>
          <a:r>
            <a:rPr lang="en-US" sz="1800" kern="1200" dirty="0"/>
            <a:t>“Initial Decision”</a:t>
          </a:r>
        </a:p>
        <a:p>
          <a:pPr marL="0" lvl="0" indent="0" algn="ctr" defTabSz="800100">
            <a:lnSpc>
              <a:spcPct val="100000"/>
            </a:lnSpc>
            <a:spcBef>
              <a:spcPct val="0"/>
            </a:spcBef>
            <a:spcAft>
              <a:spcPts val="0"/>
            </a:spcAft>
            <a:buNone/>
          </a:pPr>
          <a:r>
            <a:rPr lang="en-US" sz="1800" kern="1200" dirty="0"/>
            <a:t>(Arbitrary, Capricious and Unreasonable)</a:t>
          </a:r>
        </a:p>
      </dsp:txBody>
      <dsp:txXfrm>
        <a:off x="3740534" y="2524640"/>
        <a:ext cx="3034531" cy="1820718"/>
      </dsp:txXfrm>
    </dsp:sp>
    <dsp:sp modelId="{A5354010-EEDC-482E-8EC4-E756217CF0F0}">
      <dsp:nvSpPr>
        <dsp:cNvPr id="0" name=""/>
        <dsp:cNvSpPr/>
      </dsp:nvSpPr>
      <dsp:spPr>
        <a:xfrm>
          <a:off x="7481068" y="2520889"/>
          <a:ext cx="3034531" cy="1820718"/>
        </a:xfrm>
        <a:prstGeom prst="rect">
          <a:avLst/>
        </a:prstGeom>
        <a:solidFill>
          <a:srgbClr val="1D51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Commissioner issues </a:t>
          </a:r>
        </a:p>
        <a:p>
          <a:pPr marL="0" lvl="0" indent="0" algn="ctr" defTabSz="800100">
            <a:lnSpc>
              <a:spcPct val="90000"/>
            </a:lnSpc>
            <a:spcBef>
              <a:spcPct val="0"/>
            </a:spcBef>
            <a:spcAft>
              <a:spcPct val="35000"/>
            </a:spcAft>
            <a:buNone/>
          </a:pPr>
          <a:r>
            <a:rPr lang="en-US" sz="1800" kern="1200" dirty="0"/>
            <a:t>“Final Decision”</a:t>
          </a:r>
        </a:p>
        <a:p>
          <a:pPr marL="0" lvl="0" indent="0" algn="ctr" defTabSz="800100">
            <a:lnSpc>
              <a:spcPct val="90000"/>
            </a:lnSpc>
            <a:spcBef>
              <a:spcPct val="0"/>
            </a:spcBef>
            <a:spcAft>
              <a:spcPct val="35000"/>
            </a:spcAft>
            <a:buNone/>
          </a:pPr>
          <a:r>
            <a:rPr lang="en-US" sz="1800" kern="1200" dirty="0"/>
            <a:t>(Arbitrary, Capricious and Unreasonable)</a:t>
          </a:r>
        </a:p>
      </dsp:txBody>
      <dsp:txXfrm>
        <a:off x="7481068" y="2520889"/>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F1228E-FC62-BF32-C702-C73DED20E36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BE91B63-F333-4D81-5420-FB17F82BD27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BFB641-220B-4E4C-BEE9-02B455375A87}" type="datetimeFigureOut">
              <a:rPr lang="en-US" smtClean="0"/>
              <a:t>7/29/2025</a:t>
            </a:fld>
            <a:endParaRPr lang="en-US"/>
          </a:p>
        </p:txBody>
      </p:sp>
      <p:sp>
        <p:nvSpPr>
          <p:cNvPr id="4" name="Footer Placeholder 3">
            <a:extLst>
              <a:ext uri="{FF2B5EF4-FFF2-40B4-BE49-F238E27FC236}">
                <a16:creationId xmlns:a16="http://schemas.microsoft.com/office/drawing/2014/main" id="{11ED3841-6805-5AE8-2919-F789D6B02B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89E786C-4323-DD43-F4C7-FB3F3FAB0B2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6566AF-0EB0-4037-9131-347A8112C747}" type="slidenum">
              <a:rPr lang="en-US" smtClean="0"/>
              <a:t>‹#›</a:t>
            </a:fld>
            <a:endParaRPr lang="en-US"/>
          </a:p>
        </p:txBody>
      </p:sp>
    </p:spTree>
    <p:extLst>
      <p:ext uri="{BB962C8B-B14F-4D97-AF65-F5344CB8AC3E}">
        <p14:creationId xmlns:p14="http://schemas.microsoft.com/office/powerpoint/2010/main" val="2704400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B2DCF-8F57-4EC6-A459-7C491C1F848B}" type="datetimeFigureOut">
              <a:rPr lang="en-US" smtClean="0"/>
              <a:t>7/28/2025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2847B3-A851-4097-9EE6-498B24A78731}" type="slidenum">
              <a:rPr lang="en-US" smtClean="0"/>
              <a:t>‹#›</a:t>
            </a:fld>
            <a:endParaRPr lang="en-US"/>
          </a:p>
        </p:txBody>
      </p:sp>
    </p:spTree>
    <p:extLst>
      <p:ext uri="{BB962C8B-B14F-4D97-AF65-F5344CB8AC3E}">
        <p14:creationId xmlns:p14="http://schemas.microsoft.com/office/powerpoint/2010/main" val="3954771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C1D03A-39B6-4B04-9980-D9FF336A46A8}" type="slidenum">
              <a:rPr lang="en-US" smtClean="0"/>
              <a:pPr/>
              <a:t>20</a:t>
            </a:fld>
            <a:endParaRPr lang="en-US" dirty="0"/>
          </a:p>
        </p:txBody>
      </p:sp>
    </p:spTree>
    <p:extLst>
      <p:ext uri="{BB962C8B-B14F-4D97-AF65-F5344CB8AC3E}">
        <p14:creationId xmlns:p14="http://schemas.microsoft.com/office/powerpoint/2010/main" val="607601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a:extLst>
            <a:ext uri="{FF2B5EF4-FFF2-40B4-BE49-F238E27FC236}">
              <a16:creationId xmlns:a16="http://schemas.microsoft.com/office/drawing/2014/main" id="{7744BA5C-B128-9423-0028-ED463FF73435}"/>
            </a:ext>
          </a:extLst>
        </p:cNvPr>
        <p:cNvGrpSpPr/>
        <p:nvPr/>
      </p:nvGrpSpPr>
      <p:grpSpPr>
        <a:xfrm>
          <a:off x="0" y="0"/>
          <a:ext cx="0" cy="0"/>
          <a:chOff x="0" y="0"/>
          <a:chExt cx="0" cy="0"/>
        </a:xfrm>
      </p:grpSpPr>
      <p:sp>
        <p:nvSpPr>
          <p:cNvPr id="443" name="Shape 443">
            <a:extLst>
              <a:ext uri="{FF2B5EF4-FFF2-40B4-BE49-F238E27FC236}">
                <a16:creationId xmlns:a16="http://schemas.microsoft.com/office/drawing/2014/main" id="{B88C4EF3-0A37-6995-54D2-33B9C6FDC11C}"/>
              </a:ext>
            </a:extLst>
          </p:cNvPr>
          <p:cNvSpPr txBox="1">
            <a:spLocks noGrp="1"/>
          </p:cNvSpPr>
          <p:nvPr>
            <p:ph type="body" idx="1"/>
          </p:nvPr>
        </p:nvSpPr>
        <p:spPr>
          <a:xfrm>
            <a:off x="701040" y="4415793"/>
            <a:ext cx="5608319" cy="4183379"/>
          </a:xfrm>
          <a:prstGeom prst="rect">
            <a:avLst/>
          </a:prstGeom>
        </p:spPr>
        <p:txBody>
          <a:bodyPr lIns="91425" tIns="91425" rIns="91425" bIns="91425" anchor="t" anchorCtr="0">
            <a:noAutofit/>
          </a:bodyPr>
          <a:lstStyle/>
          <a:p>
            <a:pPr lvl="0">
              <a:spcBef>
                <a:spcPts val="0"/>
              </a:spcBef>
              <a:buNone/>
            </a:pPr>
            <a:endParaRPr dirty="0"/>
          </a:p>
        </p:txBody>
      </p:sp>
      <p:sp>
        <p:nvSpPr>
          <p:cNvPr id="444" name="Shape 444">
            <a:extLst>
              <a:ext uri="{FF2B5EF4-FFF2-40B4-BE49-F238E27FC236}">
                <a16:creationId xmlns:a16="http://schemas.microsoft.com/office/drawing/2014/main" id="{0B7E4E9B-8BBB-9F59-694A-8D034811CACD}"/>
              </a:ext>
            </a:extLst>
          </p:cNvPr>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1367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a:extLst>
            <a:ext uri="{FF2B5EF4-FFF2-40B4-BE49-F238E27FC236}">
              <a16:creationId xmlns:a16="http://schemas.microsoft.com/office/drawing/2014/main" id="{B8D95ECE-13A3-DBD5-3DED-6F28FE663256}"/>
            </a:ext>
          </a:extLst>
        </p:cNvPr>
        <p:cNvGrpSpPr/>
        <p:nvPr/>
      </p:nvGrpSpPr>
      <p:grpSpPr>
        <a:xfrm>
          <a:off x="0" y="0"/>
          <a:ext cx="0" cy="0"/>
          <a:chOff x="0" y="0"/>
          <a:chExt cx="0" cy="0"/>
        </a:xfrm>
      </p:grpSpPr>
      <p:sp>
        <p:nvSpPr>
          <p:cNvPr id="443" name="Shape 443">
            <a:extLst>
              <a:ext uri="{FF2B5EF4-FFF2-40B4-BE49-F238E27FC236}">
                <a16:creationId xmlns:a16="http://schemas.microsoft.com/office/drawing/2014/main" id="{5D1C7522-C364-F617-56A3-5A2F0F132A7D}"/>
              </a:ext>
            </a:extLst>
          </p:cNvPr>
          <p:cNvSpPr txBox="1">
            <a:spLocks noGrp="1"/>
          </p:cNvSpPr>
          <p:nvPr>
            <p:ph type="body" idx="1"/>
          </p:nvPr>
        </p:nvSpPr>
        <p:spPr>
          <a:xfrm>
            <a:off x="701040" y="4415793"/>
            <a:ext cx="5608319" cy="4183379"/>
          </a:xfrm>
          <a:prstGeom prst="rect">
            <a:avLst/>
          </a:prstGeom>
        </p:spPr>
        <p:txBody>
          <a:bodyPr lIns="91425" tIns="91425" rIns="91425" bIns="91425" anchor="t" anchorCtr="0">
            <a:noAutofit/>
          </a:bodyPr>
          <a:lstStyle/>
          <a:p>
            <a:pPr lvl="0">
              <a:spcBef>
                <a:spcPts val="0"/>
              </a:spcBef>
              <a:buNone/>
            </a:pPr>
            <a:endParaRPr dirty="0"/>
          </a:p>
        </p:txBody>
      </p:sp>
      <p:sp>
        <p:nvSpPr>
          <p:cNvPr id="444" name="Shape 444">
            <a:extLst>
              <a:ext uri="{FF2B5EF4-FFF2-40B4-BE49-F238E27FC236}">
                <a16:creationId xmlns:a16="http://schemas.microsoft.com/office/drawing/2014/main" id="{008FBFBE-4A01-E0A9-84A0-52C8A541C661}"/>
              </a:ext>
            </a:extLst>
          </p:cNvPr>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3215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a:extLst>
            <a:ext uri="{FF2B5EF4-FFF2-40B4-BE49-F238E27FC236}">
              <a16:creationId xmlns:a16="http://schemas.microsoft.com/office/drawing/2014/main" id="{B8D95ECE-13A3-DBD5-3DED-6F28FE663256}"/>
            </a:ext>
          </a:extLst>
        </p:cNvPr>
        <p:cNvGrpSpPr/>
        <p:nvPr/>
      </p:nvGrpSpPr>
      <p:grpSpPr>
        <a:xfrm>
          <a:off x="0" y="0"/>
          <a:ext cx="0" cy="0"/>
          <a:chOff x="0" y="0"/>
          <a:chExt cx="0" cy="0"/>
        </a:xfrm>
      </p:grpSpPr>
      <p:sp>
        <p:nvSpPr>
          <p:cNvPr id="443" name="Shape 443">
            <a:extLst>
              <a:ext uri="{FF2B5EF4-FFF2-40B4-BE49-F238E27FC236}">
                <a16:creationId xmlns:a16="http://schemas.microsoft.com/office/drawing/2014/main" id="{5D1C7522-C364-F617-56A3-5A2F0F132A7D}"/>
              </a:ext>
            </a:extLst>
          </p:cNvPr>
          <p:cNvSpPr txBox="1">
            <a:spLocks noGrp="1"/>
          </p:cNvSpPr>
          <p:nvPr>
            <p:ph type="body" idx="1"/>
          </p:nvPr>
        </p:nvSpPr>
        <p:spPr>
          <a:xfrm>
            <a:off x="726031" y="4533855"/>
            <a:ext cx="5808245" cy="4295226"/>
          </a:xfrm>
          <a:prstGeom prst="rect">
            <a:avLst/>
          </a:prstGeom>
        </p:spPr>
        <p:txBody>
          <a:bodyPr lIns="94213" tIns="94213" rIns="94213" bIns="94213" anchor="t" anchorCtr="0">
            <a:noAutofit/>
          </a:bodyPr>
          <a:lstStyle/>
          <a:p>
            <a:endParaRPr dirty="0"/>
          </a:p>
        </p:txBody>
      </p:sp>
      <p:sp>
        <p:nvSpPr>
          <p:cNvPr id="444" name="Shape 444">
            <a:extLst>
              <a:ext uri="{FF2B5EF4-FFF2-40B4-BE49-F238E27FC236}">
                <a16:creationId xmlns:a16="http://schemas.microsoft.com/office/drawing/2014/main" id="{008FBFBE-4A01-E0A9-84A0-52C8A541C661}"/>
              </a:ext>
            </a:extLst>
          </p:cNvPr>
          <p:cNvSpPr>
            <a:spLocks noGrp="1" noRot="1" noChangeAspect="1"/>
          </p:cNvSpPr>
          <p:nvPr>
            <p:ph type="sldImg" idx="2"/>
          </p:nvPr>
        </p:nvSpPr>
        <p:spPr>
          <a:xfrm>
            <a:off x="449263" y="715963"/>
            <a:ext cx="6361112" cy="35782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3215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lvl1pPr algn="ctr">
              <a:defRPr>
                <a:solidFill>
                  <a:schemeClr val="tx2"/>
                </a:solidFill>
                <a:latin typeface="Verdana" panose="020B0604030504040204" pitchFamily="34" charset="0"/>
                <a:ea typeface="Verdana" panose="020B060403050404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nchor="ctr"/>
          <a:lstStyle>
            <a:lvl1pPr>
              <a:buSzPct val="130000"/>
              <a:defRPr>
                <a:latin typeface="Verdana" panose="020B0604030504040204" pitchFamily="34" charset="0"/>
                <a:ea typeface="Verdana" panose="020B0604030504040204" pitchFamily="34" charset="0"/>
              </a:defRPr>
            </a:lvl1pPr>
            <a:lvl2pPr marL="514350" indent="-285750">
              <a:buFont typeface="Wingdings" panose="05000000000000000000" pitchFamily="2" charset="2"/>
              <a:buChar char="q"/>
              <a:defRPr i="0">
                <a:latin typeface="Verdana" panose="020B0604030504040204" pitchFamily="34" charset="0"/>
                <a:ea typeface="Verdana" panose="020B0604030504040204" pitchFamily="34" charset="0"/>
              </a:defRPr>
            </a:lvl2pPr>
            <a:lvl3pPr marL="684213" indent="-228600">
              <a:buFont typeface="Wingdings" panose="05000000000000000000" pitchFamily="2" charset="2"/>
              <a:buChar char="ü"/>
              <a:defRPr i="0">
                <a:latin typeface="Verdana" panose="020B0604030504040204" pitchFamily="34" charset="0"/>
                <a:ea typeface="Verdana" panose="020B0604030504040204" pitchFamily="34" charset="0"/>
              </a:defRPr>
            </a:lvl3pPr>
            <a:lvl4pPr marL="968375" indent="-285750">
              <a:buFont typeface="Courier New" panose="02070309020205020404" pitchFamily="49" charset="0"/>
              <a:buChar char="o"/>
              <a:defRPr i="0">
                <a:latin typeface="Verdana" panose="020B0604030504040204" pitchFamily="34" charset="0"/>
                <a:ea typeface="Verdana" panose="020B0604030504040204" pitchFamily="34" charset="0"/>
              </a:defRPr>
            </a:lvl4pPr>
            <a:lvl5pPr marL="1144588" indent="-228600">
              <a:buFont typeface="Wingdings" panose="05000000000000000000" pitchFamily="2" charset="2"/>
              <a:buChar char="§"/>
              <a:defRPr i="0">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C3E86D7A-84A3-41CE-8403-3ADD7BE7B92A}" type="datetime1">
              <a:rPr lang="en-US" smtClean="0"/>
              <a:t>7/28/2025</a:t>
            </a:fld>
            <a:endParaRPr lang="en-US"/>
          </a:p>
        </p:txBody>
      </p:sp>
      <p:pic>
        <p:nvPicPr>
          <p:cNvPr id="7" name="Picture 6">
            <a:extLst>
              <a:ext uri="{FF2B5EF4-FFF2-40B4-BE49-F238E27FC236}">
                <a16:creationId xmlns:a16="http://schemas.microsoft.com/office/drawing/2014/main" id="{27E979E6-1EF8-526F-6B22-4915D6CD6770}"/>
              </a:ext>
            </a:extLst>
          </p:cNvPr>
          <p:cNvPicPr>
            <a:picLocks noChangeAspect="1"/>
          </p:cNvPicPr>
          <p:nvPr userDrawn="1"/>
        </p:nvPicPr>
        <p:blipFill>
          <a:blip r:embed="rId2"/>
          <a:stretch>
            <a:fillRect/>
          </a:stretch>
        </p:blipFill>
        <p:spPr>
          <a:xfrm>
            <a:off x="185375" y="5941119"/>
            <a:ext cx="780356" cy="780356"/>
          </a:xfrm>
          <a:prstGeom prst="rect">
            <a:avLst/>
          </a:prstGeom>
        </p:spPr>
      </p:pic>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a:xfrm>
            <a:off x="10423186" y="6356350"/>
            <a:ext cx="700534" cy="365125"/>
          </a:xfrm>
        </p:spPr>
        <p:txBody>
          <a:bodyPr/>
          <a:lstStyle>
            <a:lvl1pPr>
              <a:defRPr baseline="0">
                <a:solidFill>
                  <a:schemeClr val="bg1"/>
                </a:solidFill>
                <a:latin typeface="Verdana" panose="020B0604030504040204" pitchFamily="34" charset="0"/>
                <a:ea typeface="Verdana" panose="020B0604030504040204" pitchFamily="34" charset="0"/>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20450379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53DB1710-C294-4AF4-8DA7-F0F56DE35641}" type="datetime1">
              <a:rPr lang="en-US" smtClean="0"/>
              <a:t>7/28/2025</a:t>
            </a:fld>
            <a:endParaRPr lang="en-US"/>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91954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DA666ADA-6948-4B41-92DF-464494F4CEAE}" type="datetime1">
              <a:rPr lang="en-US" smtClean="0"/>
              <a:t>7/28/2025</a:t>
            </a:fld>
            <a:endParaRPr lang="en-US"/>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965900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10ED-C519-E47A-9798-BAD83A6F37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A51544-D093-A240-88EF-A12538A709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02F07-B5EC-510E-5033-BA74CD47F463}"/>
              </a:ext>
            </a:extLst>
          </p:cNvPr>
          <p:cNvSpPr>
            <a:spLocks noGrp="1"/>
          </p:cNvSpPr>
          <p:nvPr>
            <p:ph type="dt" sz="half" idx="10"/>
          </p:nvPr>
        </p:nvSpPr>
        <p:spPr/>
        <p:txBody>
          <a:bodyPr/>
          <a:lstStyle/>
          <a:p>
            <a:fld id="{3ECD3156-7638-4BDE-8AD9-B8E3514D0B82}" type="datetime1">
              <a:rPr lang="en-US" smtClean="0"/>
              <a:t>7/28/2025</a:t>
            </a:fld>
            <a:endParaRPr lang="en-US"/>
          </a:p>
        </p:txBody>
      </p:sp>
      <p:sp>
        <p:nvSpPr>
          <p:cNvPr id="5" name="Footer Placeholder 4">
            <a:extLst>
              <a:ext uri="{FF2B5EF4-FFF2-40B4-BE49-F238E27FC236}">
                <a16:creationId xmlns:a16="http://schemas.microsoft.com/office/drawing/2014/main" id="{E9713E35-ACEE-8660-F527-0AD23F93F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9793AC-5E42-3A17-4020-7B93C7D1CEF1}"/>
              </a:ext>
            </a:extLst>
          </p:cNvPr>
          <p:cNvSpPr>
            <a:spLocks noGrp="1"/>
          </p:cNvSpPr>
          <p:nvPr>
            <p:ph type="sldNum" sz="quarter" idx="12"/>
          </p:nvPr>
        </p:nvSpPr>
        <p:spPr/>
        <p:txBody>
          <a:bodyPr/>
          <a:lstStyle/>
          <a:p>
            <a:fld id="{07366125-3545-45E8-A528-47F00CDE8ACB}" type="slidenum">
              <a:rPr lang="en-US" smtClean="0"/>
              <a:t>‹#›</a:t>
            </a:fld>
            <a:endParaRPr lang="en-US"/>
          </a:p>
        </p:txBody>
      </p:sp>
      <p:sp>
        <p:nvSpPr>
          <p:cNvPr id="9" name="Picture Placeholder 8">
            <a:extLst>
              <a:ext uri="{FF2B5EF4-FFF2-40B4-BE49-F238E27FC236}">
                <a16:creationId xmlns:a16="http://schemas.microsoft.com/office/drawing/2014/main" id="{6D730019-B4D2-CCEF-A2E5-B3FE2B410C9C}"/>
              </a:ext>
            </a:extLst>
          </p:cNvPr>
          <p:cNvSpPr>
            <a:spLocks noGrp="1"/>
          </p:cNvSpPr>
          <p:nvPr>
            <p:ph type="pic" sz="quarter" idx="13"/>
          </p:nvPr>
        </p:nvSpPr>
        <p:spPr>
          <a:xfrm>
            <a:off x="4038599" y="6176963"/>
            <a:ext cx="4114799" cy="681037"/>
          </a:xfrm>
        </p:spPr>
        <p:txBody>
          <a:bodyPr/>
          <a:lstStyle/>
          <a:p>
            <a:endParaRPr lang="en-US"/>
          </a:p>
        </p:txBody>
      </p:sp>
    </p:spTree>
    <p:extLst>
      <p:ext uri="{BB962C8B-B14F-4D97-AF65-F5344CB8AC3E}">
        <p14:creationId xmlns:p14="http://schemas.microsoft.com/office/powerpoint/2010/main" val="254976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C6909A20-32EA-496C-99F4-AD4C88D2E605}" type="datetime1">
              <a:rPr lang="en-US" smtClean="0"/>
              <a:t>7/28/2025</a:t>
            </a:fld>
            <a:endParaRPr lang="en-US"/>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lvl1pPr>
              <a:defRPr sz="1600"/>
            </a:lvl1pPr>
          </a:lstStyle>
          <a:p>
            <a:fld id="{C0722274-0FAA-4649-AA4E-4210F4F32167}" type="slidenum">
              <a:rPr lang="en-US" smtClean="0"/>
              <a:pPr/>
              <a:t>‹#›</a:t>
            </a:fld>
            <a:endParaRPr lang="en-US" dirty="0"/>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6405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22A6C1B1-02BC-4D76-BE02-F6BA0BD8BEA2}" type="datetime1">
              <a:rPr lang="en-US" smtClean="0"/>
              <a:t>7/28/2025</a:t>
            </a:fld>
            <a:endParaRPr lang="en-US"/>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2415714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9C3AA376-4AAC-4C4F-A94E-0B49C916101D}" type="datetime1">
              <a:rPr lang="en-US" smtClean="0"/>
              <a:t>7/28/2025</a:t>
            </a:fld>
            <a:endParaRPr lang="en-US"/>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97939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5A526311-0223-4F80-AD93-C5C83B4D1897}" type="datetime1">
              <a:rPr lang="en-US" smtClean="0"/>
              <a:t>7/28/2025</a:t>
            </a:fld>
            <a:endParaRPr lang="en-US"/>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874131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DEA1AEEE-4B81-44E8-9F0A-DAB7BDD77D0C}" type="datetime1">
              <a:rPr lang="en-US" smtClean="0"/>
              <a:t>7/28/2025</a:t>
            </a:fld>
            <a:endParaRPr lang="en-US"/>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39061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EDD6C7BB-42BC-45FD-B822-2F954A24CDE9}" type="datetime1">
              <a:rPr lang="en-US" smtClean="0"/>
              <a:t>7/28/2025</a:t>
            </a:fld>
            <a:endParaRPr lang="en-US"/>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60651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01AAF6F2-2AAD-4250-B1DD-C17538E96260}" type="datetime1">
              <a:rPr lang="en-US" smtClean="0"/>
              <a:t>7/28/2025</a:t>
            </a:fld>
            <a:endParaRPr lang="en-US"/>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780343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1C8EFEFE-F6BD-45AB-9DEC-F0BD0129771E}" type="datetime1">
              <a:rPr lang="en-US" smtClean="0"/>
              <a:t>7/28/2025</a:t>
            </a:fld>
            <a:endParaRPr lang="en-US"/>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t>‹#›</a:t>
            </a:fld>
            <a:endParaRPr lang="en-US"/>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257148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5F00EE31-2936-4953-A140-DEA8C2B63629}" type="datetime1">
              <a:rPr lang="en-US" smtClean="0"/>
              <a:t>7/28/2025</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800" b="1">
                <a:solidFill>
                  <a:schemeClr val="tx1"/>
                </a:solidFill>
              </a:defRPr>
            </a:lvl1pPr>
          </a:lstStyle>
          <a:p>
            <a:fld id="{C0722274-0FAA-4649-AA4E-4210F4F32167}" type="slidenum">
              <a:rPr lang="en-US" smtClean="0"/>
              <a:pPr/>
              <a:t>‹#›</a:t>
            </a:fld>
            <a:endParaRPr lang="en-US" dirty="0"/>
          </a:p>
        </p:txBody>
      </p:sp>
      <p:pic>
        <p:nvPicPr>
          <p:cNvPr id="7" name="Picture 6">
            <a:extLst>
              <a:ext uri="{FF2B5EF4-FFF2-40B4-BE49-F238E27FC236}">
                <a16:creationId xmlns:a16="http://schemas.microsoft.com/office/drawing/2014/main" id="{066FC2D1-43DA-4D26-C85F-B22B2A8A09DE}"/>
              </a:ext>
            </a:extLst>
          </p:cNvPr>
          <p:cNvPicPr>
            <a:picLocks noChangeAspect="1"/>
          </p:cNvPicPr>
          <p:nvPr userDrawn="1"/>
        </p:nvPicPr>
        <p:blipFill>
          <a:blip r:embed="rId14"/>
          <a:stretch>
            <a:fillRect/>
          </a:stretch>
        </p:blipFill>
        <p:spPr>
          <a:xfrm>
            <a:off x="185375" y="5941119"/>
            <a:ext cx="780356" cy="780356"/>
          </a:xfrm>
          <a:prstGeom prst="rect">
            <a:avLst/>
          </a:prstGeom>
        </p:spPr>
      </p:pic>
    </p:spTree>
    <p:extLst>
      <p:ext uri="{BB962C8B-B14F-4D97-AF65-F5344CB8AC3E}">
        <p14:creationId xmlns:p14="http://schemas.microsoft.com/office/powerpoint/2010/main" val="184598776"/>
      </p:ext>
    </p:extLst>
  </p:cSld>
  <p:clrMap bg1="lt1" tx1="dk1" bg2="lt2" tx2="dk2" accent1="accent1" accent2="accent2" accent3="accent3" accent4="accent4" accent5="accent5" accent6="accent6" hlink="hlink" folHlink="folHlink"/>
  <p:sldLayoutIdLst>
    <p:sldLayoutId id="2147483797" r:id="rId1"/>
    <p:sldLayoutId id="2147483796" r:id="rId2"/>
    <p:sldLayoutId id="2147483798" r:id="rId3"/>
    <p:sldLayoutId id="2147483799" r:id="rId4"/>
    <p:sldLayoutId id="2147483800" r:id="rId5"/>
    <p:sldLayoutId id="2147483794" r:id="rId6"/>
    <p:sldLayoutId id="2147483790" r:id="rId7"/>
    <p:sldLayoutId id="2147483791" r:id="rId8"/>
    <p:sldLayoutId id="2147483792" r:id="rId9"/>
    <p:sldLayoutId id="2147483793" r:id="rId10"/>
    <p:sldLayoutId id="2147483795" r:id="rId11"/>
    <p:sldLayoutId id="2147483802" r:id="rId12"/>
  </p:sldLayoutIdLst>
  <p:hf hdr="0" ftr="0" dt="0"/>
  <p:txStyles>
    <p:titleStyle>
      <a:lvl1pPr algn="l" defTabSz="914400" rtl="0" eaLnBrk="1" latinLnBrk="0" hangingPunct="1">
        <a:lnSpc>
          <a:spcPct val="100000"/>
        </a:lnSpc>
        <a:spcBef>
          <a:spcPct val="0"/>
        </a:spcBef>
        <a:buNone/>
        <a:defRPr sz="4000" kern="1200">
          <a:solidFill>
            <a:schemeClr val="tx2"/>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20000"/>
        </a:lnSpc>
        <a:spcBef>
          <a:spcPts val="1000"/>
        </a:spcBef>
        <a:buSzPct val="130000"/>
        <a:buFont typeface="Arial" panose="020B0604020202020204" pitchFamily="34" charset="0"/>
        <a:buChar char="•"/>
        <a:defRPr sz="2000" i="0" kern="1200">
          <a:solidFill>
            <a:schemeClr val="tx1"/>
          </a:solidFill>
          <a:latin typeface="Verdana" panose="020B0604030504040204" pitchFamily="34" charset="0"/>
          <a:ea typeface="Verdana" panose="020B0604030504040204" pitchFamily="34" charset="0"/>
          <a:cs typeface="+mn-cs"/>
        </a:defRPr>
      </a:lvl1pPr>
      <a:lvl2pPr marL="461963" indent="-233363" algn="l" defTabSz="914400" rtl="0" eaLnBrk="1" latinLnBrk="0" hangingPunct="1">
        <a:lnSpc>
          <a:spcPct val="120000"/>
        </a:lnSpc>
        <a:spcBef>
          <a:spcPts val="500"/>
        </a:spcBef>
        <a:buFont typeface="Wingdings" panose="05000000000000000000" pitchFamily="2" charset="2"/>
        <a:buChar char="q"/>
        <a:defRPr sz="1800" i="0" kern="1200">
          <a:solidFill>
            <a:schemeClr val="tx1"/>
          </a:solidFill>
          <a:latin typeface="Verdana" panose="020B0604030504040204" pitchFamily="34" charset="0"/>
          <a:ea typeface="Verdana" panose="020B0604030504040204" pitchFamily="34" charset="0"/>
          <a:cs typeface="+mn-cs"/>
        </a:defRPr>
      </a:lvl2pPr>
      <a:lvl3pPr marL="684213" indent="-228600" algn="l" defTabSz="914400" rtl="0" eaLnBrk="1" latinLnBrk="0" hangingPunct="1">
        <a:lnSpc>
          <a:spcPct val="120000"/>
        </a:lnSpc>
        <a:spcBef>
          <a:spcPts val="500"/>
        </a:spcBef>
        <a:buFont typeface="Wingdings" panose="05000000000000000000" pitchFamily="2" charset="2"/>
        <a:buChar char="ü"/>
        <a:defRPr sz="1600" i="0" kern="1200">
          <a:solidFill>
            <a:schemeClr val="tx1"/>
          </a:solidFill>
          <a:latin typeface="Verdana" panose="020B0604030504040204" pitchFamily="34" charset="0"/>
          <a:ea typeface="Verdana" panose="020B0604030504040204" pitchFamily="34" charset="0"/>
          <a:cs typeface="+mn-cs"/>
        </a:defRPr>
      </a:lvl3pPr>
      <a:lvl4pPr marL="914400" indent="-231775" algn="l" defTabSz="914400" rtl="0" eaLnBrk="1" latinLnBrk="0" hangingPunct="1">
        <a:lnSpc>
          <a:spcPct val="120000"/>
        </a:lnSpc>
        <a:spcBef>
          <a:spcPts val="500"/>
        </a:spcBef>
        <a:buFont typeface="Courier New" panose="02070309020205020404" pitchFamily="49" charset="0"/>
        <a:buChar char="o"/>
        <a:defRPr sz="1400" i="0" kern="1200">
          <a:solidFill>
            <a:schemeClr val="tx1"/>
          </a:solidFill>
          <a:latin typeface="Verdana" panose="020B0604030504040204" pitchFamily="34" charset="0"/>
          <a:ea typeface="Verdana" panose="020B0604030504040204" pitchFamily="34" charset="0"/>
          <a:cs typeface="+mn-cs"/>
        </a:defRPr>
      </a:lvl4pPr>
      <a:lvl5pPr marL="1144588" indent="-228600" algn="l" defTabSz="914400" rtl="0" eaLnBrk="1" latinLnBrk="0" hangingPunct="1">
        <a:lnSpc>
          <a:spcPct val="120000"/>
        </a:lnSpc>
        <a:spcBef>
          <a:spcPts val="500"/>
        </a:spcBef>
        <a:buFont typeface="Arial" panose="020B0604020202020204" pitchFamily="34" charset="0"/>
        <a:buChar char="•"/>
        <a:defRPr sz="1400" i="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E74E104-78A8-4DFA-9782-03C75DE1BF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747BCEA-D77E-4BD6-8954-C64996AB73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flipV="1">
            <a:off x="1127553" y="-1127553"/>
            <a:ext cx="6858000" cy="9113106"/>
          </a:xfrm>
          <a:custGeom>
            <a:avLst/>
            <a:gdLst>
              <a:gd name="connsiteX0" fmla="*/ 0 w 6858000"/>
              <a:gd name="connsiteY0" fmla="*/ 7143270 h 9113106"/>
              <a:gd name="connsiteX1" fmla="*/ 0 w 6858000"/>
              <a:gd name="connsiteY1" fmla="*/ 6878623 h 9113106"/>
              <a:gd name="connsiteX2" fmla="*/ 1 w 6858000"/>
              <a:gd name="connsiteY2" fmla="*/ 6878623 h 9113106"/>
              <a:gd name="connsiteX3" fmla="*/ 0 w 6858000"/>
              <a:gd name="connsiteY3" fmla="*/ 4319945 h 9113106"/>
              <a:gd name="connsiteX4" fmla="*/ 1 w 6858000"/>
              <a:gd name="connsiteY4" fmla="*/ 4319945 h 9113106"/>
              <a:gd name="connsiteX5" fmla="*/ 1 w 6858000"/>
              <a:gd name="connsiteY5" fmla="*/ 13542 h 9113106"/>
              <a:gd name="connsiteX6" fmla="*/ 0 w 6858000"/>
              <a:gd name="connsiteY6" fmla="*/ 13540 h 9113106"/>
              <a:gd name="connsiteX7" fmla="*/ 0 w 6858000"/>
              <a:gd name="connsiteY7" fmla="*/ 0 h 9113106"/>
              <a:gd name="connsiteX8" fmla="*/ 6858000 w 6858000"/>
              <a:gd name="connsiteY8" fmla="*/ 6010591 h 9113106"/>
              <a:gd name="connsiteX9" fmla="*/ 6858000 w 6858000"/>
              <a:gd name="connsiteY9" fmla="*/ 3794798 h 9113106"/>
              <a:gd name="connsiteX10" fmla="*/ 6858000 w 6858000"/>
              <a:gd name="connsiteY10" fmla="*/ 3794798 h 9113106"/>
              <a:gd name="connsiteX11" fmla="*/ 6858000 w 6858000"/>
              <a:gd name="connsiteY11" fmla="*/ 3837120 h 9113106"/>
              <a:gd name="connsiteX12" fmla="*/ 6858000 w 6858000"/>
              <a:gd name="connsiteY12" fmla="*/ 6838049 h 9113106"/>
              <a:gd name="connsiteX13" fmla="*/ 6858000 w 6858000"/>
              <a:gd name="connsiteY13" fmla="*/ 9113106 h 9113106"/>
              <a:gd name="connsiteX14" fmla="*/ 1 w 6858000"/>
              <a:gd name="connsiteY14" fmla="*/ 9113106 h 9113106"/>
              <a:gd name="connsiteX15" fmla="*/ 1 w 6858000"/>
              <a:gd name="connsiteY15" fmla="*/ 7143270 h 9113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8000" h="9113106">
                <a:moveTo>
                  <a:pt x="0" y="7143270"/>
                </a:moveTo>
                <a:lnTo>
                  <a:pt x="0" y="6878623"/>
                </a:lnTo>
                <a:lnTo>
                  <a:pt x="1" y="6878623"/>
                </a:lnTo>
                <a:lnTo>
                  <a:pt x="0" y="4319945"/>
                </a:lnTo>
                <a:lnTo>
                  <a:pt x="1" y="4319945"/>
                </a:lnTo>
                <a:lnTo>
                  <a:pt x="1" y="13542"/>
                </a:lnTo>
                <a:lnTo>
                  <a:pt x="0" y="13540"/>
                </a:lnTo>
                <a:lnTo>
                  <a:pt x="0" y="0"/>
                </a:lnTo>
                <a:lnTo>
                  <a:pt x="6858000" y="6010591"/>
                </a:lnTo>
                <a:lnTo>
                  <a:pt x="6858000" y="3794798"/>
                </a:lnTo>
                <a:lnTo>
                  <a:pt x="6858000" y="3794798"/>
                </a:lnTo>
                <a:lnTo>
                  <a:pt x="6858000" y="3837120"/>
                </a:lnTo>
                <a:lnTo>
                  <a:pt x="6858000" y="6838049"/>
                </a:lnTo>
                <a:lnTo>
                  <a:pt x="6858000" y="9113106"/>
                </a:lnTo>
                <a:lnTo>
                  <a:pt x="1" y="9113106"/>
                </a:lnTo>
                <a:lnTo>
                  <a:pt x="1" y="714327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76D563F6-B8F0-406F-A032-1E478CA251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34482" y="-2"/>
            <a:ext cx="9957519" cy="6858002"/>
          </a:xfrm>
          <a:custGeom>
            <a:avLst/>
            <a:gdLst>
              <a:gd name="connsiteX0" fmla="*/ 6878624 w 9957519"/>
              <a:gd name="connsiteY0" fmla="*/ 0 h 6858000"/>
              <a:gd name="connsiteX1" fmla="*/ 9957519 w 9957519"/>
              <a:gd name="connsiteY1" fmla="*/ 0 h 6858000"/>
              <a:gd name="connsiteX2" fmla="*/ 9957519 w 9957519"/>
              <a:gd name="connsiteY2" fmla="*/ 1557082 h 6858000"/>
              <a:gd name="connsiteX3" fmla="*/ 9957518 w 9957519"/>
              <a:gd name="connsiteY3" fmla="*/ 1557083 h 6858000"/>
              <a:gd name="connsiteX4" fmla="*/ 9957518 w 9957519"/>
              <a:gd name="connsiteY4" fmla="*/ 6858000 h 6858000"/>
              <a:gd name="connsiteX5" fmla="*/ 8318421 w 9957519"/>
              <a:gd name="connsiteY5" fmla="*/ 6858000 h 6858000"/>
              <a:gd name="connsiteX6" fmla="*/ 6213394 w 9957519"/>
              <a:gd name="connsiteY6" fmla="*/ 6858000 h 6858000"/>
              <a:gd name="connsiteX7" fmla="*/ 5311608 w 9957519"/>
              <a:gd name="connsiteY7" fmla="*/ 6858000 h 6858000"/>
              <a:gd name="connsiteX8" fmla="*/ 4574297 w 9957519"/>
              <a:gd name="connsiteY8" fmla="*/ 6858000 h 6858000"/>
              <a:gd name="connsiteX9" fmla="*/ 868032 w 9957519"/>
              <a:gd name="connsiteY9" fmla="*/ 6858000 h 6858000"/>
              <a:gd name="connsiteX10" fmla="*/ 0 w 9957519"/>
              <a:gd name="connsiteY10" fmla="*/ 0 h 6858000"/>
              <a:gd name="connsiteX11" fmla="*/ 6878624 w 9957519"/>
              <a:gd name="connsiteY11" fmla="*/ 0 h 6858000"/>
              <a:gd name="connsiteX12" fmla="*/ 0 w 9957519"/>
              <a:gd name="connsiteY12"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957519" h="6858000">
                <a:moveTo>
                  <a:pt x="6878624" y="0"/>
                </a:moveTo>
                <a:lnTo>
                  <a:pt x="9957519" y="0"/>
                </a:lnTo>
                <a:lnTo>
                  <a:pt x="9957519" y="1557082"/>
                </a:lnTo>
                <a:lnTo>
                  <a:pt x="9957518" y="1557083"/>
                </a:lnTo>
                <a:lnTo>
                  <a:pt x="9957518" y="6858000"/>
                </a:lnTo>
                <a:lnTo>
                  <a:pt x="8318421" y="6858000"/>
                </a:lnTo>
                <a:lnTo>
                  <a:pt x="6213394" y="6858000"/>
                </a:lnTo>
                <a:lnTo>
                  <a:pt x="5311608" y="6858000"/>
                </a:lnTo>
                <a:lnTo>
                  <a:pt x="4574297" y="6858000"/>
                </a:lnTo>
                <a:lnTo>
                  <a:pt x="868032" y="6858000"/>
                </a:lnTo>
                <a:close/>
                <a:moveTo>
                  <a:pt x="0" y="0"/>
                </a:moveTo>
                <a:lnTo>
                  <a:pt x="6878624" y="0"/>
                </a:lnTo>
                <a:lnTo>
                  <a:pt x="0" y="1"/>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E8F08A6-9CF4-B034-377C-07F5ACFDA198}"/>
              </a:ext>
            </a:extLst>
          </p:cNvPr>
          <p:cNvSpPr>
            <a:spLocks noGrp="1"/>
          </p:cNvSpPr>
          <p:nvPr>
            <p:ph type="ctrTitle"/>
          </p:nvPr>
        </p:nvSpPr>
        <p:spPr>
          <a:xfrm>
            <a:off x="616614" y="478075"/>
            <a:ext cx="6825860" cy="3675636"/>
          </a:xfrm>
        </p:spPr>
        <p:txBody>
          <a:bodyPr>
            <a:normAutofit/>
          </a:bodyPr>
          <a:lstStyle/>
          <a:p>
            <a:r>
              <a:rPr lang="en-US" sz="3600" dirty="0">
                <a:solidFill>
                  <a:schemeClr val="bg1"/>
                </a:solidFill>
              </a:rPr>
              <a:t>Sterling regional high school district</a:t>
            </a:r>
            <a:br>
              <a:rPr lang="en-US" sz="3600" dirty="0">
                <a:solidFill>
                  <a:schemeClr val="bg1"/>
                </a:solidFill>
              </a:rPr>
            </a:br>
            <a:r>
              <a:rPr lang="en-US" sz="3600" dirty="0">
                <a:solidFill>
                  <a:schemeClr val="bg1"/>
                </a:solidFill>
              </a:rPr>
              <a:t>board of education</a:t>
            </a:r>
            <a:br>
              <a:rPr lang="en-US" sz="3600" dirty="0">
                <a:solidFill>
                  <a:schemeClr val="bg1"/>
                </a:solidFill>
              </a:rPr>
            </a:br>
            <a:r>
              <a:rPr lang="en-US" sz="3600" dirty="0">
                <a:solidFill>
                  <a:schemeClr val="bg1"/>
                </a:solidFill>
              </a:rPr>
              <a:t>Summer RETREAT</a:t>
            </a:r>
          </a:p>
        </p:txBody>
      </p:sp>
      <p:sp>
        <p:nvSpPr>
          <p:cNvPr id="3" name="Subtitle 2">
            <a:extLst>
              <a:ext uri="{FF2B5EF4-FFF2-40B4-BE49-F238E27FC236}">
                <a16:creationId xmlns:a16="http://schemas.microsoft.com/office/drawing/2014/main" id="{82C6C3C8-5839-637E-8BC2-480DE3C9242A}"/>
              </a:ext>
            </a:extLst>
          </p:cNvPr>
          <p:cNvSpPr>
            <a:spLocks noGrp="1"/>
          </p:cNvSpPr>
          <p:nvPr>
            <p:ph type="subTitle" idx="1"/>
          </p:nvPr>
        </p:nvSpPr>
        <p:spPr>
          <a:xfrm>
            <a:off x="616613" y="3191245"/>
            <a:ext cx="4233286" cy="2630245"/>
          </a:xfrm>
        </p:spPr>
        <p:txBody>
          <a:bodyPr anchor="t">
            <a:normAutofit/>
          </a:bodyPr>
          <a:lstStyle/>
          <a:p>
            <a:r>
              <a:rPr lang="en-US" sz="2400" b="1" dirty="0"/>
              <a:t>ALICIA D’ANELLA, ESQ.</a:t>
            </a:r>
          </a:p>
        </p:txBody>
      </p:sp>
      <p:pic>
        <p:nvPicPr>
          <p:cNvPr id="4" name="Picture 3" descr="Colored pencils inside a pencil holder which is on top of a wood table">
            <a:extLst>
              <a:ext uri="{FF2B5EF4-FFF2-40B4-BE49-F238E27FC236}">
                <a16:creationId xmlns:a16="http://schemas.microsoft.com/office/drawing/2014/main" id="{612D82FA-C7FA-F5F7-F073-44E6CA321757}"/>
              </a:ext>
            </a:extLst>
          </p:cNvPr>
          <p:cNvPicPr>
            <a:picLocks noChangeAspect="1"/>
          </p:cNvPicPr>
          <p:nvPr/>
        </p:nvPicPr>
        <p:blipFill>
          <a:blip r:embed="rId2"/>
          <a:srcRect l="11441" r="-1" b="-1"/>
          <a:stretch>
            <a:fillRect/>
          </a:stretch>
        </p:blipFill>
        <p:spPr>
          <a:xfrm>
            <a:off x="7442475" y="2169411"/>
            <a:ext cx="4339521" cy="3270843"/>
          </a:xfrm>
          <a:prstGeom prst="rect">
            <a:avLst/>
          </a:prstGeom>
        </p:spPr>
      </p:pic>
      <p:pic>
        <p:nvPicPr>
          <p:cNvPr id="5" name="Picture 4">
            <a:extLst>
              <a:ext uri="{FF2B5EF4-FFF2-40B4-BE49-F238E27FC236}">
                <a16:creationId xmlns:a16="http://schemas.microsoft.com/office/drawing/2014/main" id="{471EAE42-35C0-C05E-CBF1-D9A52DB3F161}"/>
              </a:ext>
            </a:extLst>
          </p:cNvPr>
          <p:cNvPicPr>
            <a:picLocks noChangeAspect="1"/>
          </p:cNvPicPr>
          <p:nvPr/>
        </p:nvPicPr>
        <p:blipFill>
          <a:blip r:embed="rId3"/>
          <a:stretch>
            <a:fillRect/>
          </a:stretch>
        </p:blipFill>
        <p:spPr>
          <a:xfrm>
            <a:off x="5259903" y="5821490"/>
            <a:ext cx="6003766" cy="765683"/>
          </a:xfrm>
          <a:prstGeom prst="rect">
            <a:avLst/>
          </a:prstGeom>
        </p:spPr>
      </p:pic>
      <p:sp>
        <p:nvSpPr>
          <p:cNvPr id="6" name="Slide Number Placeholder 5">
            <a:extLst>
              <a:ext uri="{FF2B5EF4-FFF2-40B4-BE49-F238E27FC236}">
                <a16:creationId xmlns:a16="http://schemas.microsoft.com/office/drawing/2014/main" id="{09DA06C6-50C1-9869-C94D-A0225E76FB19}"/>
              </a:ext>
            </a:extLst>
          </p:cNvPr>
          <p:cNvSpPr>
            <a:spLocks noGrp="1"/>
          </p:cNvSpPr>
          <p:nvPr>
            <p:ph type="sldNum" sz="quarter" idx="12"/>
          </p:nvPr>
        </p:nvSpPr>
        <p:spPr/>
        <p:txBody>
          <a:bodyPr/>
          <a:lstStyle/>
          <a:p>
            <a:fld id="{C0722274-0FAA-4649-AA4E-4210F4F32167}" type="slidenum">
              <a:rPr lang="en-US" smtClean="0"/>
              <a:t>1</a:t>
            </a:fld>
            <a:endParaRPr lang="en-US"/>
          </a:p>
        </p:txBody>
      </p:sp>
      <p:pic>
        <p:nvPicPr>
          <p:cNvPr id="7" name="Picture 6">
            <a:extLst>
              <a:ext uri="{FF2B5EF4-FFF2-40B4-BE49-F238E27FC236}">
                <a16:creationId xmlns:a16="http://schemas.microsoft.com/office/drawing/2014/main" id="{DD57842A-1CA2-E924-C355-8B49FC45A9C7}"/>
              </a:ext>
            </a:extLst>
          </p:cNvPr>
          <p:cNvPicPr>
            <a:picLocks noChangeAspect="1"/>
          </p:cNvPicPr>
          <p:nvPr/>
        </p:nvPicPr>
        <p:blipFill>
          <a:blip r:embed="rId4"/>
          <a:stretch>
            <a:fillRect/>
          </a:stretch>
        </p:blipFill>
        <p:spPr>
          <a:xfrm>
            <a:off x="928331" y="4247345"/>
            <a:ext cx="1725318" cy="1956986"/>
          </a:xfrm>
          <a:prstGeom prst="rect">
            <a:avLst/>
          </a:prstGeom>
        </p:spPr>
      </p:pic>
    </p:spTree>
    <p:extLst>
      <p:ext uri="{BB962C8B-B14F-4D97-AF65-F5344CB8AC3E}">
        <p14:creationId xmlns:p14="http://schemas.microsoft.com/office/powerpoint/2010/main" val="32212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17515"/>
            <a:ext cx="9905999" cy="4610911"/>
          </a:xfrm>
        </p:spPr>
        <p:txBody>
          <a:bodyPr anchor="ctr">
            <a:normAutofit/>
          </a:bodyPr>
          <a:lstStyle/>
          <a:p>
            <a:pPr marL="398463" indent="-398463">
              <a:lnSpc>
                <a:spcPct val="100000"/>
              </a:lnSpc>
              <a:spcAft>
                <a:spcPts val="600"/>
              </a:spcAft>
              <a:buFont typeface="Wingdings" panose="05000000000000000000" pitchFamily="2" charset="2"/>
              <a:buChar char="q"/>
            </a:pPr>
            <a:r>
              <a:rPr lang="en-US" sz="2650" dirty="0"/>
              <a:t>Parents of aggressors think a substantiated HIB is a </a:t>
            </a:r>
            <a:r>
              <a:rPr lang="en-US" sz="2650" dirty="0">
                <a:solidFill>
                  <a:srgbClr val="FF0000"/>
                </a:solidFill>
              </a:rPr>
              <a:t>scarlet H</a:t>
            </a:r>
            <a:r>
              <a:rPr lang="en-US" sz="2650" dirty="0"/>
              <a:t>.</a:t>
            </a:r>
            <a:endParaRPr lang="en-US" sz="2200" dirty="0"/>
          </a:p>
          <a:p>
            <a:pPr lvl="2">
              <a:lnSpc>
                <a:spcPct val="100000"/>
              </a:lnSpc>
              <a:spcAft>
                <a:spcPts val="600"/>
              </a:spcAft>
              <a:buClrTx/>
              <a:buFont typeface="Wingdings" panose="05000000000000000000" pitchFamily="2" charset="2"/>
              <a:buChar char="§"/>
            </a:pPr>
            <a:r>
              <a:rPr lang="en-US" sz="2200" dirty="0"/>
              <a:t>Focus on perceived long-term consequences instead of embracing the learning lesson.</a:t>
            </a:r>
          </a:p>
          <a:p>
            <a:pPr lvl="2">
              <a:lnSpc>
                <a:spcPct val="100000"/>
              </a:lnSpc>
              <a:spcAft>
                <a:spcPts val="600"/>
              </a:spcAft>
              <a:buClrTx/>
              <a:buFont typeface="Wingdings" panose="05000000000000000000" pitchFamily="2" charset="2"/>
              <a:buChar char="§"/>
            </a:pPr>
            <a:r>
              <a:rPr lang="en-US" sz="2200" dirty="0"/>
              <a:t>Misses the point and creates distrust and resentment.</a:t>
            </a:r>
          </a:p>
          <a:p>
            <a:pPr marL="398463" indent="-398463">
              <a:lnSpc>
                <a:spcPct val="100000"/>
              </a:lnSpc>
              <a:spcBef>
                <a:spcPts val="500"/>
              </a:spcBef>
              <a:spcAft>
                <a:spcPts val="600"/>
              </a:spcAft>
              <a:buFont typeface="Wingdings" panose="05000000000000000000" pitchFamily="2" charset="2"/>
              <a:buChar char="q"/>
            </a:pPr>
            <a:r>
              <a:rPr lang="en-US" sz="2650" dirty="0"/>
              <a:t>Parents of targets think a substantiated HIB leads to greater discipline or more serious consequences.</a:t>
            </a:r>
          </a:p>
          <a:p>
            <a:pPr lvl="2">
              <a:lnSpc>
                <a:spcPct val="100000"/>
              </a:lnSpc>
              <a:spcAft>
                <a:spcPts val="600"/>
              </a:spcAft>
              <a:buClrTx/>
              <a:buFont typeface="Wingdings" panose="05000000000000000000" pitchFamily="2" charset="2"/>
              <a:buChar char="§"/>
            </a:pPr>
            <a:r>
              <a:rPr lang="en-US" sz="2200" dirty="0"/>
              <a:t>School is where we give kids the space to mess up and learn.</a:t>
            </a:r>
          </a:p>
          <a:p>
            <a:pPr lvl="2">
              <a:lnSpc>
                <a:spcPct val="100000"/>
              </a:lnSpc>
              <a:spcAft>
                <a:spcPts val="600"/>
              </a:spcAft>
              <a:buClrTx/>
              <a:buFont typeface="Wingdings" panose="05000000000000000000" pitchFamily="2" charset="2"/>
              <a:buChar char="§"/>
            </a:pPr>
            <a:r>
              <a:rPr lang="en-US" sz="2200" dirty="0"/>
              <a:t>Misses the point and creates distrust and resentment.</a:t>
            </a:r>
          </a:p>
        </p:txBody>
      </p:sp>
      <p:sp>
        <p:nvSpPr>
          <p:cNvPr id="2" name="Title 1"/>
          <p:cNvSpPr>
            <a:spLocks noGrp="1"/>
          </p:cNvSpPr>
          <p:nvPr>
            <p:ph type="title"/>
          </p:nvPr>
        </p:nvSpPr>
        <p:spPr>
          <a:xfrm>
            <a:off x="1142999" y="156617"/>
            <a:ext cx="9905999" cy="1360898"/>
          </a:xfrm>
        </p:spPr>
        <p:txBody>
          <a:bodyPr/>
          <a:lstStyle/>
          <a:p>
            <a:r>
              <a:rPr lang="en-US" dirty="0"/>
              <a:t>HIB: Issues</a:t>
            </a:r>
          </a:p>
        </p:txBody>
      </p:sp>
    </p:spTree>
    <p:extLst>
      <p:ext uri="{BB962C8B-B14F-4D97-AF65-F5344CB8AC3E}">
        <p14:creationId xmlns:p14="http://schemas.microsoft.com/office/powerpoint/2010/main" val="1960841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2344D2-C661-98EB-0A83-9A7389F5D0C2}"/>
              </a:ext>
            </a:extLst>
          </p:cNvPr>
          <p:cNvSpPr>
            <a:spLocks noGrp="1"/>
          </p:cNvSpPr>
          <p:nvPr>
            <p:ph type="title"/>
          </p:nvPr>
        </p:nvSpPr>
        <p:spPr>
          <a:xfrm>
            <a:off x="1217721" y="318397"/>
            <a:ext cx="9905999" cy="1360898"/>
          </a:xfrm>
        </p:spPr>
        <p:txBody>
          <a:bodyPr/>
          <a:lstStyle/>
          <a:p>
            <a:r>
              <a:rPr lang="en-US" dirty="0"/>
              <a:t>HIB by Grade Span</a:t>
            </a:r>
          </a:p>
        </p:txBody>
      </p:sp>
      <p:pic>
        <p:nvPicPr>
          <p:cNvPr id="8" name="Content Placeholder 7">
            <a:extLst>
              <a:ext uri="{FF2B5EF4-FFF2-40B4-BE49-F238E27FC236}">
                <a16:creationId xmlns:a16="http://schemas.microsoft.com/office/drawing/2014/main" id="{E9A214C8-41F2-887B-61D7-B94F96A3DF02}"/>
              </a:ext>
            </a:extLst>
          </p:cNvPr>
          <p:cNvPicPr>
            <a:picLocks noGrp="1" noChangeAspect="1"/>
          </p:cNvPicPr>
          <p:nvPr>
            <p:ph idx="1"/>
          </p:nvPr>
        </p:nvPicPr>
        <p:blipFill>
          <a:blip r:embed="rId2"/>
          <a:stretch>
            <a:fillRect/>
          </a:stretch>
        </p:blipFill>
        <p:spPr>
          <a:xfrm>
            <a:off x="1595338" y="1529668"/>
            <a:ext cx="9630382" cy="4250446"/>
          </a:xfrm>
        </p:spPr>
      </p:pic>
    </p:spTree>
    <p:extLst>
      <p:ext uri="{BB962C8B-B14F-4D97-AF65-F5344CB8AC3E}">
        <p14:creationId xmlns:p14="http://schemas.microsoft.com/office/powerpoint/2010/main" val="952945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18C9D-3F55-1218-FCFC-1A61C3F8C85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AC954FA-C8EA-9A78-DDD8-28292D841C52}"/>
              </a:ext>
            </a:extLst>
          </p:cNvPr>
          <p:cNvSpPr>
            <a:spLocks noGrp="1"/>
          </p:cNvSpPr>
          <p:nvPr>
            <p:ph type="title"/>
          </p:nvPr>
        </p:nvSpPr>
        <p:spPr>
          <a:xfrm>
            <a:off x="1217721" y="318397"/>
            <a:ext cx="9905999" cy="1360898"/>
          </a:xfrm>
        </p:spPr>
        <p:txBody>
          <a:bodyPr/>
          <a:lstStyle/>
          <a:p>
            <a:r>
              <a:rPr lang="en-US" dirty="0"/>
              <a:t>HIB by Location</a:t>
            </a:r>
          </a:p>
        </p:txBody>
      </p:sp>
      <p:pic>
        <p:nvPicPr>
          <p:cNvPr id="6" name="Content Placeholder 5">
            <a:extLst>
              <a:ext uri="{FF2B5EF4-FFF2-40B4-BE49-F238E27FC236}">
                <a16:creationId xmlns:a16="http://schemas.microsoft.com/office/drawing/2014/main" id="{859D2C3D-F48F-C846-0B4E-E6078C629161}"/>
              </a:ext>
            </a:extLst>
          </p:cNvPr>
          <p:cNvPicPr>
            <a:picLocks noGrp="1" noChangeAspect="1"/>
          </p:cNvPicPr>
          <p:nvPr>
            <p:ph idx="1"/>
          </p:nvPr>
        </p:nvPicPr>
        <p:blipFill>
          <a:blip r:embed="rId2"/>
          <a:stretch>
            <a:fillRect/>
          </a:stretch>
        </p:blipFill>
        <p:spPr>
          <a:xfrm>
            <a:off x="817342" y="1747389"/>
            <a:ext cx="10557315" cy="4529073"/>
          </a:xfrm>
        </p:spPr>
      </p:pic>
    </p:spTree>
    <p:extLst>
      <p:ext uri="{BB962C8B-B14F-4D97-AF65-F5344CB8AC3E}">
        <p14:creationId xmlns:p14="http://schemas.microsoft.com/office/powerpoint/2010/main" val="3085267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A1FCD-E838-5286-46E2-15FB49AD4ED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3E2F83E-FF17-A415-158A-A5703FB5EE14}"/>
              </a:ext>
            </a:extLst>
          </p:cNvPr>
          <p:cNvSpPr>
            <a:spLocks noGrp="1"/>
          </p:cNvSpPr>
          <p:nvPr>
            <p:ph type="title"/>
          </p:nvPr>
        </p:nvSpPr>
        <p:spPr>
          <a:xfrm>
            <a:off x="1217721" y="318397"/>
            <a:ext cx="9905999" cy="1360898"/>
          </a:xfrm>
        </p:spPr>
        <p:txBody>
          <a:bodyPr/>
          <a:lstStyle/>
          <a:p>
            <a:r>
              <a:rPr lang="en-US" dirty="0"/>
              <a:t>HIB by Category</a:t>
            </a:r>
          </a:p>
        </p:txBody>
      </p:sp>
      <p:pic>
        <p:nvPicPr>
          <p:cNvPr id="7" name="Picture 6">
            <a:extLst>
              <a:ext uri="{FF2B5EF4-FFF2-40B4-BE49-F238E27FC236}">
                <a16:creationId xmlns:a16="http://schemas.microsoft.com/office/drawing/2014/main" id="{F5251EA9-478F-D0A6-9B64-6D1DE7612BD7}"/>
              </a:ext>
            </a:extLst>
          </p:cNvPr>
          <p:cNvPicPr>
            <a:picLocks noChangeAspect="1"/>
          </p:cNvPicPr>
          <p:nvPr/>
        </p:nvPicPr>
        <p:blipFill>
          <a:blip r:embed="rId2"/>
          <a:stretch>
            <a:fillRect/>
          </a:stretch>
        </p:blipFill>
        <p:spPr>
          <a:xfrm>
            <a:off x="1449648" y="1590001"/>
            <a:ext cx="9442143" cy="4470332"/>
          </a:xfrm>
          <a:prstGeom prst="rect">
            <a:avLst/>
          </a:prstGeom>
        </p:spPr>
      </p:pic>
    </p:spTree>
    <p:extLst>
      <p:ext uri="{BB962C8B-B14F-4D97-AF65-F5344CB8AC3E}">
        <p14:creationId xmlns:p14="http://schemas.microsoft.com/office/powerpoint/2010/main" val="2125456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50005" y="1313235"/>
            <a:ext cx="9905999" cy="4805464"/>
          </a:xfrm>
        </p:spPr>
        <p:txBody>
          <a:bodyPr anchor="ctr">
            <a:noAutofit/>
          </a:bodyPr>
          <a:lstStyle/>
          <a:p>
            <a:pPr marL="0" indent="0">
              <a:lnSpc>
                <a:spcPct val="100000"/>
              </a:lnSpc>
              <a:spcBef>
                <a:spcPts val="0"/>
              </a:spcBef>
              <a:spcAft>
                <a:spcPts val="600"/>
              </a:spcAft>
              <a:buNone/>
            </a:pPr>
            <a:r>
              <a:rPr lang="en-US" sz="1600" dirty="0"/>
              <a:t>HIB DEFINITION: </a:t>
            </a:r>
          </a:p>
          <a:p>
            <a:pPr marL="0" indent="0" algn="ctr">
              <a:lnSpc>
                <a:spcPct val="100000"/>
              </a:lnSpc>
              <a:spcBef>
                <a:spcPts val="0"/>
              </a:spcBef>
              <a:spcAft>
                <a:spcPts val="600"/>
              </a:spcAft>
              <a:buNone/>
            </a:pPr>
            <a:r>
              <a:rPr lang="en-US" sz="1600" i="1" dirty="0"/>
              <a:t>Any gesture, written, verbal or physical act, or electronic communication, whether a single incident or series of incidents That takes place on school property, at any school-sponsored function, on a school bus or off school grounds</a:t>
            </a:r>
          </a:p>
          <a:p>
            <a:pPr marL="0" indent="0" algn="ctr">
              <a:lnSpc>
                <a:spcPct val="100000"/>
              </a:lnSpc>
              <a:spcBef>
                <a:spcPts val="0"/>
              </a:spcBef>
              <a:spcAft>
                <a:spcPts val="600"/>
              </a:spcAft>
              <a:buNone/>
            </a:pPr>
            <a:r>
              <a:rPr lang="en-US" sz="1600" dirty="0"/>
              <a:t>AND</a:t>
            </a:r>
          </a:p>
          <a:p>
            <a:pPr marL="233363" indent="-233363">
              <a:lnSpc>
                <a:spcPct val="100000"/>
              </a:lnSpc>
              <a:spcBef>
                <a:spcPts val="0"/>
              </a:spcBef>
              <a:spcAft>
                <a:spcPts val="600"/>
              </a:spcAft>
              <a:buFont typeface="Wingdings" panose="05000000000000000000" pitchFamily="2" charset="2"/>
              <a:buChar char="ü"/>
            </a:pPr>
            <a:r>
              <a:rPr lang="en-US" sz="1600" dirty="0"/>
              <a:t>That is reasonably perceived as being motivated either by any actual or perceived characteristic, such as race, color, religion, ancestry, national origin, gender, sexual orientation, gender identity and expression or a mental, physical or sensory disability, or by any other distinguishing characteristic; </a:t>
            </a:r>
          </a:p>
          <a:p>
            <a:pPr marL="0" indent="0" algn="ctr">
              <a:lnSpc>
                <a:spcPct val="100000"/>
              </a:lnSpc>
              <a:spcBef>
                <a:spcPts val="0"/>
              </a:spcBef>
              <a:spcAft>
                <a:spcPts val="600"/>
              </a:spcAft>
              <a:buNone/>
            </a:pPr>
            <a:r>
              <a:rPr lang="en-US" sz="1600" dirty="0"/>
              <a:t>AND</a:t>
            </a:r>
          </a:p>
          <a:p>
            <a:pPr marL="233363" indent="-233363">
              <a:lnSpc>
                <a:spcPct val="100000"/>
              </a:lnSpc>
              <a:spcBef>
                <a:spcPts val="0"/>
              </a:spcBef>
              <a:spcAft>
                <a:spcPts val="600"/>
              </a:spcAft>
              <a:buFont typeface="Wingdings" panose="05000000000000000000" pitchFamily="2" charset="2"/>
              <a:buChar char="ü"/>
            </a:pPr>
            <a:r>
              <a:rPr lang="en-US" sz="1600" dirty="0"/>
              <a:t>That substantially disrupts or interferes with the orderly operation of the school or the rights of other students and that</a:t>
            </a:r>
          </a:p>
          <a:p>
            <a:pPr marL="0" indent="0" algn="ctr">
              <a:lnSpc>
                <a:spcPct val="100000"/>
              </a:lnSpc>
              <a:spcBef>
                <a:spcPts val="0"/>
              </a:spcBef>
              <a:spcAft>
                <a:spcPts val="600"/>
              </a:spcAft>
              <a:buNone/>
            </a:pPr>
            <a:r>
              <a:rPr lang="en-US" sz="1600" dirty="0"/>
              <a:t>AND that:</a:t>
            </a:r>
          </a:p>
        </p:txBody>
      </p:sp>
      <p:sp>
        <p:nvSpPr>
          <p:cNvPr id="3" name="Title 2"/>
          <p:cNvSpPr>
            <a:spLocks noGrp="1"/>
          </p:cNvSpPr>
          <p:nvPr>
            <p:ph type="title"/>
          </p:nvPr>
        </p:nvSpPr>
        <p:spPr>
          <a:xfrm>
            <a:off x="1386192" y="278407"/>
            <a:ext cx="9905999" cy="1360898"/>
          </a:xfrm>
        </p:spPr>
        <p:txBody>
          <a:bodyPr/>
          <a:lstStyle/>
          <a:p>
            <a:r>
              <a:rPr lang="en-US" dirty="0"/>
              <a:t>HIB Today: Nuts and Bolts</a:t>
            </a:r>
          </a:p>
        </p:txBody>
      </p:sp>
    </p:spTree>
    <p:extLst>
      <p:ext uri="{BB962C8B-B14F-4D97-AF65-F5344CB8AC3E}">
        <p14:creationId xmlns:p14="http://schemas.microsoft.com/office/powerpoint/2010/main" val="423375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10511"/>
            <a:ext cx="9905999" cy="4488633"/>
          </a:xfrm>
        </p:spPr>
        <p:txBody>
          <a:bodyPr anchor="ctr">
            <a:normAutofit fontScale="70000" lnSpcReduction="20000"/>
          </a:bodyPr>
          <a:lstStyle/>
          <a:p>
            <a:pPr marL="0" indent="0">
              <a:spcBef>
                <a:spcPts val="0"/>
              </a:spcBef>
              <a:spcAft>
                <a:spcPts val="600"/>
              </a:spcAft>
              <a:buNone/>
            </a:pPr>
            <a:r>
              <a:rPr lang="en-US" sz="2800" dirty="0"/>
              <a:t>PICK ONE:</a:t>
            </a:r>
          </a:p>
          <a:p>
            <a:pPr marL="233363" indent="-233363">
              <a:spcBef>
                <a:spcPts val="0"/>
              </a:spcBef>
              <a:spcAft>
                <a:spcPts val="600"/>
              </a:spcAft>
              <a:buFont typeface="Wingdings" panose="05000000000000000000" pitchFamily="2" charset="2"/>
              <a:buChar char="ü"/>
            </a:pPr>
            <a:r>
              <a:rPr lang="en-US" sz="2800" dirty="0"/>
              <a:t>A reasonable person should know, under the circumstances, will have the effect of physically or emotionally harming a student or damaging the student's property, or placing a student in reasonable fear of physical or emotional harm to his person or damage to his property;</a:t>
            </a:r>
          </a:p>
          <a:p>
            <a:pPr marL="0" indent="0" algn="ctr">
              <a:spcBef>
                <a:spcPts val="0"/>
              </a:spcBef>
              <a:spcAft>
                <a:spcPts val="600"/>
              </a:spcAft>
              <a:buNone/>
            </a:pPr>
            <a:r>
              <a:rPr lang="en-US" sz="2800" dirty="0"/>
              <a:t>OR</a:t>
            </a:r>
          </a:p>
          <a:p>
            <a:pPr marL="233363" indent="-233363">
              <a:spcBef>
                <a:spcPts val="0"/>
              </a:spcBef>
              <a:spcAft>
                <a:spcPts val="600"/>
              </a:spcAft>
              <a:buFont typeface="Wingdings" panose="05000000000000000000" pitchFamily="2" charset="2"/>
              <a:buChar char="ü"/>
            </a:pPr>
            <a:r>
              <a:rPr lang="en-US" sz="2800" dirty="0"/>
              <a:t>Has the effect of insulting or demeaning any student or group of students;</a:t>
            </a:r>
          </a:p>
          <a:p>
            <a:pPr marL="0" indent="0" algn="ctr">
              <a:spcBef>
                <a:spcPts val="0"/>
              </a:spcBef>
              <a:spcAft>
                <a:spcPts val="600"/>
              </a:spcAft>
              <a:buNone/>
            </a:pPr>
            <a:r>
              <a:rPr lang="en-US" sz="2800" dirty="0"/>
              <a:t>OR</a:t>
            </a:r>
          </a:p>
          <a:p>
            <a:pPr marL="233363" indent="-233363">
              <a:spcBef>
                <a:spcPts val="0"/>
              </a:spcBef>
              <a:spcAft>
                <a:spcPts val="600"/>
              </a:spcAft>
              <a:buFont typeface="Wingdings" panose="05000000000000000000" pitchFamily="2" charset="2"/>
              <a:buChar char="ü"/>
            </a:pPr>
            <a:r>
              <a:rPr lang="en-US" sz="2800" dirty="0"/>
              <a:t>Creates a hostile educational environment for the student by interfering with a student's education or by severely or pervasively causing physical or emotional harm to the student.</a:t>
            </a:r>
          </a:p>
        </p:txBody>
      </p:sp>
      <p:sp>
        <p:nvSpPr>
          <p:cNvPr id="3" name="Title 2"/>
          <p:cNvSpPr>
            <a:spLocks noGrp="1"/>
          </p:cNvSpPr>
          <p:nvPr>
            <p:ph type="title"/>
          </p:nvPr>
        </p:nvSpPr>
        <p:spPr>
          <a:xfrm>
            <a:off x="1220821" y="201726"/>
            <a:ext cx="9905999" cy="1360898"/>
          </a:xfrm>
        </p:spPr>
        <p:txBody>
          <a:bodyPr/>
          <a:lstStyle/>
          <a:p>
            <a:r>
              <a:rPr lang="en-US" dirty="0"/>
              <a:t>HIB Today: Nuts and Bolts</a:t>
            </a:r>
          </a:p>
        </p:txBody>
      </p:sp>
    </p:spTree>
    <p:extLst>
      <p:ext uri="{BB962C8B-B14F-4D97-AF65-F5344CB8AC3E}">
        <p14:creationId xmlns:p14="http://schemas.microsoft.com/office/powerpoint/2010/main" val="489451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39694"/>
            <a:ext cx="9905999" cy="4620638"/>
          </a:xfrm>
        </p:spPr>
        <p:txBody>
          <a:bodyPr anchor="ctr">
            <a:normAutofit fontScale="62500" lnSpcReduction="20000"/>
          </a:bodyPr>
          <a:lstStyle/>
          <a:p>
            <a:pPr marL="0" indent="0">
              <a:buNone/>
            </a:pPr>
            <a:r>
              <a:rPr lang="en-US" sz="2800" dirty="0"/>
              <a:t>School Day 1 (HIB occurs or we learn of HIB)</a:t>
            </a:r>
          </a:p>
          <a:p>
            <a:pPr lvl="1"/>
            <a:r>
              <a:rPr lang="en-US" sz="2500" dirty="0"/>
              <a:t>Verbal Report to Principal*</a:t>
            </a:r>
          </a:p>
          <a:p>
            <a:pPr lvl="1"/>
            <a:r>
              <a:rPr lang="en-US" sz="2500" dirty="0"/>
              <a:t>Principal must inform parents/guardians AND KEEP WRITTEN RECORD OF DATE, TIME AND MANNER OF NOTIFICATION</a:t>
            </a:r>
            <a:endParaRPr lang="en-US" sz="2800" dirty="0"/>
          </a:p>
          <a:p>
            <a:pPr marL="0" indent="0">
              <a:buNone/>
            </a:pPr>
            <a:r>
              <a:rPr lang="en-US" sz="2800" dirty="0"/>
              <a:t>School Day 2</a:t>
            </a:r>
          </a:p>
          <a:p>
            <a:pPr lvl="1"/>
            <a:r>
              <a:rPr lang="en-US" sz="2500" dirty="0"/>
              <a:t>Principal must initiate investigation by ABS within one school day</a:t>
            </a:r>
          </a:p>
          <a:p>
            <a:pPr marL="0" indent="0">
              <a:buNone/>
            </a:pPr>
            <a:r>
              <a:rPr lang="en-US" sz="2800" dirty="0"/>
              <a:t>School Day 3</a:t>
            </a:r>
          </a:p>
          <a:p>
            <a:pPr lvl="1"/>
            <a:r>
              <a:rPr lang="en-US" sz="2500" dirty="0"/>
              <a:t>Written report to Principal within 2 days of witness/learning</a:t>
            </a:r>
          </a:p>
          <a:p>
            <a:pPr marL="0" indent="0">
              <a:buNone/>
            </a:pPr>
            <a:r>
              <a:rPr lang="en-US" sz="2800" dirty="0"/>
              <a:t>School Day 3-13</a:t>
            </a:r>
          </a:p>
          <a:p>
            <a:pPr lvl="1"/>
            <a:r>
              <a:rPr lang="en-US" sz="2500" dirty="0"/>
              <a:t>Investigation must be complete within 10 days of written report</a:t>
            </a:r>
          </a:p>
          <a:p>
            <a:pPr marL="0" indent="0">
              <a:buNone/>
            </a:pPr>
            <a:r>
              <a:rPr lang="en-US" sz="2800" dirty="0"/>
              <a:t>School Day 13-15</a:t>
            </a:r>
          </a:p>
          <a:p>
            <a:pPr lvl="1"/>
            <a:r>
              <a:rPr lang="en-US" sz="2500" dirty="0"/>
              <a:t>Results of investigation go to Superintendent within 2 days of completion; may take action (intervention, services, discipline, etc.)</a:t>
            </a:r>
          </a:p>
        </p:txBody>
      </p:sp>
      <p:sp>
        <p:nvSpPr>
          <p:cNvPr id="3" name="Title 2"/>
          <p:cNvSpPr>
            <a:spLocks noGrp="1"/>
          </p:cNvSpPr>
          <p:nvPr>
            <p:ph type="title"/>
          </p:nvPr>
        </p:nvSpPr>
        <p:spPr>
          <a:xfrm>
            <a:off x="1143000" y="278407"/>
            <a:ext cx="9905999" cy="1360898"/>
          </a:xfrm>
        </p:spPr>
        <p:txBody>
          <a:bodyPr/>
          <a:lstStyle/>
          <a:p>
            <a:r>
              <a:rPr lang="en-US" dirty="0"/>
              <a:t>HIB Today: Procedure</a:t>
            </a:r>
          </a:p>
        </p:txBody>
      </p:sp>
    </p:spTree>
    <p:extLst>
      <p:ext uri="{BB962C8B-B14F-4D97-AF65-F5344CB8AC3E}">
        <p14:creationId xmlns:p14="http://schemas.microsoft.com/office/powerpoint/2010/main" val="3198302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500"/>
                                        <p:tgtEl>
                                          <p:spTgt spid="2">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500"/>
                                        <p:tgtEl>
                                          <p:spTgt spid="2">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fade">
                                      <p:cBhvr>
                                        <p:cTn id="26" dur="500"/>
                                        <p:tgtEl>
                                          <p:spTgt spid="2">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500"/>
                                        <p:tgtEl>
                                          <p:spTgt spid="2">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Effect transition="in" filter="fade">
                                      <p:cBhvr>
                                        <p:cTn id="34" dur="500"/>
                                        <p:tgtEl>
                                          <p:spTgt spid="2">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fade">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fade">
                                      <p:cBhvr>
                                        <p:cTn id="42" dur="500"/>
                                        <p:tgtEl>
                                          <p:spTgt spid="2">
                                            <p:txEl>
                                              <p:pRg st="9" end="9"/>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2">
                                            <p:txEl>
                                              <p:pRg st="10" end="10"/>
                                            </p:txEl>
                                          </p:spTgt>
                                        </p:tgtEl>
                                        <p:attrNameLst>
                                          <p:attrName>style.visibility</p:attrName>
                                        </p:attrNameLst>
                                      </p:cBhvr>
                                      <p:to>
                                        <p:strVal val="visible"/>
                                      </p:to>
                                    </p:set>
                                    <p:animEffect transition="in" filter="fade">
                                      <p:cBhvr>
                                        <p:cTn id="45"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29966"/>
            <a:ext cx="9905999" cy="4469178"/>
          </a:xfrm>
        </p:spPr>
        <p:txBody>
          <a:bodyPr anchor="ctr">
            <a:normAutofit/>
          </a:bodyPr>
          <a:lstStyle/>
          <a:p>
            <a:pPr marL="0" indent="0">
              <a:lnSpc>
                <a:spcPct val="110000"/>
              </a:lnSpc>
              <a:buNone/>
            </a:pPr>
            <a:r>
              <a:rPr lang="en-US" sz="1800" dirty="0"/>
              <a:t>Superintendent reports results to Board:</a:t>
            </a:r>
          </a:p>
          <a:p>
            <a:pPr lvl="1">
              <a:lnSpc>
                <a:spcPct val="110000"/>
              </a:lnSpc>
            </a:pPr>
            <a:r>
              <a:rPr lang="en-US" dirty="0"/>
              <a:t>At the next board meeting following completion of investigation (first reading)</a:t>
            </a:r>
          </a:p>
          <a:p>
            <a:pPr lvl="2">
              <a:lnSpc>
                <a:spcPct val="110000"/>
              </a:lnSpc>
            </a:pPr>
            <a:r>
              <a:rPr lang="en-US" dirty="0"/>
              <a:t>Information only</a:t>
            </a:r>
          </a:p>
          <a:p>
            <a:pPr marL="0" indent="0">
              <a:lnSpc>
                <a:spcPct val="110000"/>
              </a:lnSpc>
              <a:buNone/>
            </a:pPr>
            <a:r>
              <a:rPr lang="en-US" sz="1800" dirty="0"/>
              <a:t>Parents are notified of outcome:</a:t>
            </a:r>
          </a:p>
          <a:p>
            <a:pPr lvl="1">
              <a:lnSpc>
                <a:spcPct val="110000"/>
              </a:lnSpc>
            </a:pPr>
            <a:r>
              <a:rPr lang="en-US" dirty="0"/>
              <a:t>Within 5 school days of report to board, parents are notified of the outcome, and are entitled to receive information regarding the nature of the investigation, whether discipline was imposed or services provided</a:t>
            </a:r>
          </a:p>
          <a:p>
            <a:pPr lvl="1">
              <a:lnSpc>
                <a:spcPct val="110000"/>
              </a:lnSpc>
            </a:pPr>
            <a:r>
              <a:rPr lang="en-US" dirty="0"/>
              <a:t>Parents may request a hearing within 60 days of receiving this information</a:t>
            </a:r>
          </a:p>
          <a:p>
            <a:pPr marL="0" indent="0">
              <a:lnSpc>
                <a:spcPct val="110000"/>
              </a:lnSpc>
              <a:buNone/>
            </a:pPr>
            <a:r>
              <a:rPr lang="en-US" sz="1800" dirty="0"/>
              <a:t>Board’s Role:</a:t>
            </a:r>
          </a:p>
          <a:p>
            <a:pPr lvl="1">
              <a:lnSpc>
                <a:spcPct val="110000"/>
              </a:lnSpc>
            </a:pPr>
            <a:r>
              <a:rPr lang="en-US" dirty="0"/>
              <a:t>At the next meeting following receipt of report (second reading):</a:t>
            </a:r>
          </a:p>
          <a:p>
            <a:pPr lvl="2">
              <a:lnSpc>
                <a:spcPct val="110000"/>
              </a:lnSpc>
            </a:pPr>
            <a:r>
              <a:rPr lang="en-US" dirty="0"/>
              <a:t>board shall issue a decision to affirm, reject or modify the Superintendent’s recommendation</a:t>
            </a:r>
          </a:p>
        </p:txBody>
      </p:sp>
      <p:sp>
        <p:nvSpPr>
          <p:cNvPr id="3" name="Title 2"/>
          <p:cNvSpPr>
            <a:spLocks noGrp="1"/>
          </p:cNvSpPr>
          <p:nvPr>
            <p:ph type="title"/>
          </p:nvPr>
        </p:nvSpPr>
        <p:spPr>
          <a:xfrm>
            <a:off x="1143000" y="278407"/>
            <a:ext cx="9905999" cy="1360898"/>
          </a:xfrm>
        </p:spPr>
        <p:txBody>
          <a:bodyPr/>
          <a:lstStyle/>
          <a:p>
            <a:r>
              <a:rPr lang="en-US" dirty="0"/>
              <a:t>HIB Today: Procedure</a:t>
            </a:r>
          </a:p>
        </p:txBody>
      </p:sp>
    </p:spTree>
    <p:extLst>
      <p:ext uri="{BB962C8B-B14F-4D97-AF65-F5344CB8AC3E}">
        <p14:creationId xmlns:p14="http://schemas.microsoft.com/office/powerpoint/2010/main" val="1601717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500"/>
                                        <p:tgtEl>
                                          <p:spTgt spid="2">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500"/>
                                        <p:tgtEl>
                                          <p:spTgt spid="2">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500"/>
                                        <p:tgtEl>
                                          <p:spTgt spid="2">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500"/>
                                        <p:tgtEl>
                                          <p:spTgt spid="2">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fade">
                                      <p:cBhvr>
                                        <p:cTn id="35"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3F04D-CF4C-5C72-9C83-F80CCF8B1E7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389F6A-EB4F-07B7-8C5B-866BF8C20023}"/>
              </a:ext>
            </a:extLst>
          </p:cNvPr>
          <p:cNvSpPr>
            <a:spLocks noGrp="1"/>
          </p:cNvSpPr>
          <p:nvPr>
            <p:ph idx="1"/>
          </p:nvPr>
        </p:nvSpPr>
        <p:spPr>
          <a:xfrm>
            <a:off x="1143000" y="1429966"/>
            <a:ext cx="9905999" cy="4469178"/>
          </a:xfrm>
        </p:spPr>
        <p:txBody>
          <a:bodyPr anchor="ctr">
            <a:normAutofit/>
          </a:bodyPr>
          <a:lstStyle/>
          <a:p>
            <a:pPr marL="0" indent="0">
              <a:lnSpc>
                <a:spcPct val="110000"/>
              </a:lnSpc>
              <a:buNone/>
            </a:pPr>
            <a:r>
              <a:rPr lang="en-US" sz="1800" dirty="0"/>
              <a:t>Board Hearing:</a:t>
            </a:r>
          </a:p>
          <a:p>
            <a:pPr lvl="1">
              <a:lnSpc>
                <a:spcPct val="110000"/>
              </a:lnSpc>
            </a:pPr>
            <a:r>
              <a:rPr lang="en-US" dirty="0"/>
              <a:t>Must be held within ten days of request</a:t>
            </a:r>
          </a:p>
          <a:p>
            <a:pPr lvl="1">
              <a:lnSpc>
                <a:spcPct val="110000"/>
              </a:lnSpc>
            </a:pPr>
            <a:r>
              <a:rPr lang="en-US" dirty="0"/>
              <a:t>Occurs in executive session or by committee</a:t>
            </a:r>
          </a:p>
          <a:p>
            <a:pPr lvl="1">
              <a:lnSpc>
                <a:spcPct val="110000"/>
              </a:lnSpc>
            </a:pPr>
            <a:r>
              <a:rPr lang="en-US" dirty="0"/>
              <a:t>Board may hear from school ABS, discipline or service recommendations, any programs intended to reduce incidents</a:t>
            </a:r>
          </a:p>
          <a:p>
            <a:pPr lvl="1">
              <a:lnSpc>
                <a:spcPct val="110000"/>
              </a:lnSpc>
            </a:pPr>
            <a:r>
              <a:rPr lang="en-US" dirty="0"/>
              <a:t>Not an adversarial proceeding</a:t>
            </a:r>
          </a:p>
          <a:p>
            <a:pPr lvl="1">
              <a:lnSpc>
                <a:spcPct val="110000"/>
              </a:lnSpc>
            </a:pPr>
            <a:r>
              <a:rPr lang="en-US" dirty="0"/>
              <a:t>Parents can appeal to Commissioner within 90 days of final determination</a:t>
            </a:r>
          </a:p>
          <a:p>
            <a:pPr marL="0" lvl="1" indent="0">
              <a:lnSpc>
                <a:spcPct val="110000"/>
              </a:lnSpc>
              <a:buNone/>
            </a:pPr>
            <a:r>
              <a:rPr lang="en-US" dirty="0"/>
              <a:t>Final Thoughts:</a:t>
            </a:r>
          </a:p>
          <a:p>
            <a:pPr lvl="1">
              <a:lnSpc>
                <a:spcPct val="110000"/>
              </a:lnSpc>
              <a:buFont typeface="Wingdings" panose="05000000000000000000" pitchFamily="2" charset="2"/>
              <a:buChar char="ü"/>
            </a:pPr>
            <a:r>
              <a:rPr lang="en-US" dirty="0"/>
              <a:t>Trust the person in the room</a:t>
            </a:r>
          </a:p>
          <a:p>
            <a:pPr lvl="1">
              <a:lnSpc>
                <a:spcPct val="110000"/>
              </a:lnSpc>
              <a:buFont typeface="Wingdings" panose="05000000000000000000" pitchFamily="2" charset="2"/>
              <a:buChar char="ü"/>
            </a:pPr>
            <a:r>
              <a:rPr lang="en-US" dirty="0"/>
              <a:t>Don’t second guess</a:t>
            </a:r>
          </a:p>
          <a:p>
            <a:pPr lvl="1">
              <a:lnSpc>
                <a:spcPct val="110000"/>
              </a:lnSpc>
              <a:buFont typeface="Wingdings" panose="05000000000000000000" pitchFamily="2" charset="2"/>
              <a:buChar char="ü"/>
            </a:pPr>
            <a:r>
              <a:rPr lang="en-US" dirty="0"/>
              <a:t>Acknowledge the frustration</a:t>
            </a:r>
          </a:p>
        </p:txBody>
      </p:sp>
      <p:sp>
        <p:nvSpPr>
          <p:cNvPr id="3" name="Title 2">
            <a:extLst>
              <a:ext uri="{FF2B5EF4-FFF2-40B4-BE49-F238E27FC236}">
                <a16:creationId xmlns:a16="http://schemas.microsoft.com/office/drawing/2014/main" id="{62B9531D-54E4-F5A5-6597-1D27B17F2476}"/>
              </a:ext>
            </a:extLst>
          </p:cNvPr>
          <p:cNvSpPr>
            <a:spLocks noGrp="1"/>
          </p:cNvSpPr>
          <p:nvPr>
            <p:ph type="title"/>
          </p:nvPr>
        </p:nvSpPr>
        <p:spPr>
          <a:xfrm>
            <a:off x="1143000" y="278407"/>
            <a:ext cx="9905999" cy="1360898"/>
          </a:xfrm>
        </p:spPr>
        <p:txBody>
          <a:bodyPr/>
          <a:lstStyle/>
          <a:p>
            <a:r>
              <a:rPr lang="en-US" dirty="0"/>
              <a:t>HIB Today: Board Appeal</a:t>
            </a:r>
          </a:p>
        </p:txBody>
      </p:sp>
    </p:spTree>
    <p:extLst>
      <p:ext uri="{BB962C8B-B14F-4D97-AF65-F5344CB8AC3E}">
        <p14:creationId xmlns:p14="http://schemas.microsoft.com/office/powerpoint/2010/main" val="2937608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6AD66-8948-E3DE-F9B6-607C42B07D10}"/>
              </a:ext>
            </a:extLst>
          </p:cNvPr>
          <p:cNvSpPr>
            <a:spLocks noGrp="1"/>
          </p:cNvSpPr>
          <p:nvPr>
            <p:ph type="ctrTitle"/>
          </p:nvPr>
        </p:nvSpPr>
        <p:spPr/>
        <p:txBody>
          <a:bodyPr>
            <a:normAutofit fontScale="90000"/>
          </a:bodyPr>
          <a:lstStyle/>
          <a:p>
            <a:r>
              <a:rPr lang="en-US" dirty="0"/>
              <a:t>Harassment</a:t>
            </a:r>
            <a:r>
              <a:rPr lang="en-US"/>
              <a:t>, Intimidation and Bullying</a:t>
            </a:r>
            <a:br>
              <a:rPr lang="en-US" dirty="0"/>
            </a:br>
            <a:r>
              <a:rPr lang="en-US" dirty="0"/>
              <a:t>Greatest Hits</a:t>
            </a:r>
          </a:p>
        </p:txBody>
      </p:sp>
      <p:sp>
        <p:nvSpPr>
          <p:cNvPr id="5" name="Subtitle 4">
            <a:extLst>
              <a:ext uri="{FF2B5EF4-FFF2-40B4-BE49-F238E27FC236}">
                <a16:creationId xmlns:a16="http://schemas.microsoft.com/office/drawing/2014/main" id="{1D4CC7BF-2866-4904-D215-8AB63306D16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6290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the Beginning: 2002-2008</a:t>
            </a:r>
          </a:p>
        </p:txBody>
      </p:sp>
      <p:sp>
        <p:nvSpPr>
          <p:cNvPr id="3" name="Content Placeholder 2"/>
          <p:cNvSpPr>
            <a:spLocks noGrp="1"/>
          </p:cNvSpPr>
          <p:nvPr>
            <p:ph idx="1"/>
          </p:nvPr>
        </p:nvSpPr>
        <p:spPr/>
        <p:txBody>
          <a:bodyPr anchor="ctr">
            <a:normAutofit/>
          </a:bodyPr>
          <a:lstStyle/>
          <a:p>
            <a:pPr marL="0" indent="0">
              <a:buNone/>
            </a:pPr>
            <a:r>
              <a:rPr lang="en-US" sz="2800" dirty="0"/>
              <a:t>2002</a:t>
            </a:r>
          </a:p>
          <a:p>
            <a:pPr lvl="1"/>
            <a:r>
              <a:rPr lang="en-US" sz="2500" dirty="0"/>
              <a:t>First version of HIB statute adopted.</a:t>
            </a:r>
          </a:p>
          <a:p>
            <a:pPr marL="0" indent="0">
              <a:buNone/>
            </a:pPr>
            <a:r>
              <a:rPr lang="en-US" sz="2800" dirty="0"/>
              <a:t>2007</a:t>
            </a:r>
          </a:p>
          <a:p>
            <a:pPr lvl="1"/>
            <a:r>
              <a:rPr lang="en-US" sz="2500" dirty="0"/>
              <a:t>Amended to include recognition of cyber bullying.</a:t>
            </a:r>
          </a:p>
          <a:p>
            <a:pPr marL="0" indent="0">
              <a:buNone/>
            </a:pPr>
            <a:r>
              <a:rPr lang="en-US" sz="2800" dirty="0"/>
              <a:t>2008</a:t>
            </a:r>
          </a:p>
          <a:p>
            <a:pPr lvl="1"/>
            <a:r>
              <a:rPr lang="en-US" sz="2500" dirty="0"/>
              <a:t>Required boards to post HIB policy on website.</a:t>
            </a:r>
          </a:p>
        </p:txBody>
      </p:sp>
    </p:spTree>
    <p:extLst>
      <p:ext uri="{BB962C8B-B14F-4D97-AF65-F5344CB8AC3E}">
        <p14:creationId xmlns:p14="http://schemas.microsoft.com/office/powerpoint/2010/main" val="257853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vert="horz" lIns="91440" tIns="45720" rIns="91440" bIns="45720" rtlCol="0" anchor="ctr">
            <a:normAutofit fontScale="90000"/>
          </a:bodyPr>
          <a:lstStyle/>
          <a:p>
            <a:pPr algn="ctr"/>
            <a:br>
              <a:rPr lang="en-US" sz="2600" b="1" kern="1200" dirty="0">
                <a:solidFill>
                  <a:schemeClr val="tx1"/>
                </a:solidFill>
                <a:latin typeface="+mj-lt"/>
                <a:ea typeface="+mj-ea"/>
                <a:cs typeface="+mj-cs"/>
              </a:rPr>
            </a:br>
            <a:r>
              <a:rPr lang="en-US" sz="4000" i="1" dirty="0">
                <a:solidFill>
                  <a:srgbClr val="1D5103"/>
                </a:solidFill>
                <a:latin typeface="Calibri"/>
                <a:ea typeface="Calibri"/>
                <a:cs typeface="Calibri"/>
                <a:sym typeface="Calibri"/>
              </a:rPr>
              <a:t>What happens when an HIB appeal is filed?</a:t>
            </a:r>
            <a:br>
              <a:rPr lang="en-US" sz="2600" b="1" kern="1200" dirty="0">
                <a:solidFill>
                  <a:schemeClr val="tx1"/>
                </a:solidFill>
                <a:latin typeface="+mj-lt"/>
                <a:ea typeface="+mj-ea"/>
                <a:cs typeface="+mj-cs"/>
              </a:rPr>
            </a:br>
            <a:endParaRPr lang="en-US" sz="2600" kern="1200" dirty="0">
              <a:solidFill>
                <a:schemeClr val="tx1"/>
              </a:solidFill>
              <a:latin typeface="+mj-lt"/>
              <a:ea typeface="+mj-ea"/>
              <a:cs typeface="+mj-cs"/>
            </a:endParaRPr>
          </a:p>
        </p:txBody>
      </p:sp>
      <p:graphicFrame>
        <p:nvGraphicFramePr>
          <p:cNvPr id="6" name="Content Placeholder 5">
            <a:extLst>
              <a:ext uri="{FF2B5EF4-FFF2-40B4-BE49-F238E27FC236}">
                <a16:creationId xmlns:a16="http://schemas.microsoft.com/office/drawing/2014/main" id="{5587A1F8-908B-27D0-118B-36DEF19978C0}"/>
              </a:ext>
            </a:extLst>
          </p:cNvPr>
          <p:cNvGraphicFramePr>
            <a:graphicFrameLocks noGrp="1"/>
          </p:cNvGraphicFramePr>
          <p:nvPr>
            <p:ph idx="1"/>
            <p:extLst>
              <p:ext uri="{D42A27DB-BD31-4B8C-83A1-F6EECF244321}">
                <p14:modId xmlns:p14="http://schemas.microsoft.com/office/powerpoint/2010/main" val="36091676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4961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62816"/>
            <a:ext cx="9905999" cy="1360898"/>
          </a:xfrm>
        </p:spPr>
        <p:txBody>
          <a:bodyPr>
            <a:normAutofit/>
          </a:bodyPr>
          <a:lstStyle/>
          <a:p>
            <a:r>
              <a:rPr lang="en-US" dirty="0"/>
              <a:t>Substantial Disruption</a:t>
            </a:r>
          </a:p>
        </p:txBody>
      </p:sp>
      <p:sp>
        <p:nvSpPr>
          <p:cNvPr id="7" name="Content Placeholder 6"/>
          <p:cNvSpPr>
            <a:spLocks noGrp="1"/>
          </p:cNvSpPr>
          <p:nvPr>
            <p:ph idx="1"/>
          </p:nvPr>
        </p:nvSpPr>
        <p:spPr>
          <a:xfrm>
            <a:off x="1143000" y="1293779"/>
            <a:ext cx="9905999" cy="4605365"/>
          </a:xfrm>
        </p:spPr>
        <p:txBody>
          <a:bodyPr>
            <a:normAutofit fontScale="92500" lnSpcReduction="10000"/>
          </a:bodyPr>
          <a:lstStyle/>
          <a:p>
            <a:pPr marL="0" indent="0" algn="ctr">
              <a:buNone/>
            </a:pPr>
            <a:r>
              <a:rPr lang="en-US" u="sng" dirty="0">
                <a:solidFill>
                  <a:schemeClr val="bg2"/>
                </a:solidFill>
              </a:rPr>
              <a:t>D.K. v. Readington BOE</a:t>
            </a:r>
          </a:p>
          <a:p>
            <a:r>
              <a:rPr lang="en-US" dirty="0"/>
              <a:t>Students on the school bus allegedly referred to the AV (7th grade) as a “know it all”, “smarty pants”, and a “dumb ass Asian”. While in homeroom, a student told the alleged victim, who was wearing a yellow shirt, that “you’re already yellow, you’re Asian.”</a:t>
            </a:r>
          </a:p>
          <a:p>
            <a:pPr lvl="1"/>
            <a:r>
              <a:rPr lang="en-US" dirty="0"/>
              <a:t>Conclusion: NOT HIB</a:t>
            </a:r>
          </a:p>
          <a:p>
            <a:pPr lvl="2"/>
            <a:r>
              <a:rPr lang="en-US" dirty="0"/>
              <a:t>“Smarty pants” and “dumb ass Asian” were not corroborated</a:t>
            </a:r>
          </a:p>
          <a:p>
            <a:pPr lvl="2"/>
            <a:r>
              <a:rPr lang="en-US" dirty="0"/>
              <a:t>“Know it all” was not based on distinguishing characteristic</a:t>
            </a:r>
          </a:p>
          <a:p>
            <a:pPr lvl="2"/>
            <a:r>
              <a:rPr lang="en-US" dirty="0"/>
              <a:t>Comment about student’s race and color did not cause substantial disruption</a:t>
            </a:r>
          </a:p>
          <a:p>
            <a:pPr lvl="1"/>
            <a:r>
              <a:rPr lang="en-US" dirty="0"/>
              <a:t>Agree or Disagree?</a:t>
            </a:r>
          </a:p>
          <a:p>
            <a:pPr lvl="2"/>
            <a:r>
              <a:rPr lang="en-US" dirty="0"/>
              <a:t>AV said: although the comment may have “ticked him off” at the time, it “was not problematic for my learning experience.”</a:t>
            </a:r>
          </a:p>
          <a:p>
            <a:pPr lvl="1"/>
            <a:r>
              <a:rPr lang="en-US" dirty="0"/>
              <a:t>Commissioner AFFIRMED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1094" y="133633"/>
            <a:ext cx="9905999" cy="1033686"/>
          </a:xfrm>
        </p:spPr>
        <p:txBody>
          <a:bodyPr/>
          <a:lstStyle/>
          <a:p>
            <a:r>
              <a:rPr lang="en-US" u="sng" dirty="0"/>
              <a:t>Substantial Disruption</a:t>
            </a:r>
          </a:p>
        </p:txBody>
      </p:sp>
      <p:sp>
        <p:nvSpPr>
          <p:cNvPr id="2" name="Content Placeholder 1"/>
          <p:cNvSpPr>
            <a:spLocks noGrp="1"/>
          </p:cNvSpPr>
          <p:nvPr>
            <p:ph idx="1"/>
          </p:nvPr>
        </p:nvSpPr>
        <p:spPr>
          <a:xfrm>
            <a:off x="1371600" y="963038"/>
            <a:ext cx="9348281" cy="5369667"/>
          </a:xfrm>
        </p:spPr>
        <p:txBody>
          <a:bodyPr anchor="ctr">
            <a:normAutofit/>
          </a:bodyPr>
          <a:lstStyle/>
          <a:p>
            <a:pPr marL="233363" lvl="1" indent="0" algn="ctr">
              <a:lnSpc>
                <a:spcPct val="100000"/>
              </a:lnSpc>
              <a:buNone/>
            </a:pPr>
            <a:r>
              <a:rPr lang="en-US" sz="2500" u="sng" dirty="0">
                <a:solidFill>
                  <a:schemeClr val="bg2"/>
                </a:solidFill>
              </a:rPr>
              <a:t>W.D. o/b/o J.D. v. Jefferson Township BOE</a:t>
            </a:r>
            <a:r>
              <a:rPr lang="en-US" sz="2500" dirty="0">
                <a:solidFill>
                  <a:schemeClr val="bg2"/>
                </a:solidFill>
              </a:rPr>
              <a:t>: </a:t>
            </a:r>
          </a:p>
          <a:p>
            <a:pPr marL="233363" lvl="1" indent="0">
              <a:lnSpc>
                <a:spcPct val="100000"/>
              </a:lnSpc>
              <a:buNone/>
            </a:pPr>
            <a:r>
              <a:rPr lang="en-US" sz="2400" dirty="0"/>
              <a:t>A group of 5</a:t>
            </a:r>
            <a:r>
              <a:rPr lang="en-US" sz="2400" baseline="30000" dirty="0"/>
              <a:t>th</a:t>
            </a:r>
            <a:r>
              <a:rPr lang="en-US" sz="2400" dirty="0"/>
              <a:t> grade girls on a group text thread were pretend fighting. The pretend fighting included calling each other many inappropriate names. It ended when one of the girls used the “n” word toward the AV, who is black. </a:t>
            </a:r>
          </a:p>
          <a:p>
            <a:pPr marL="576263" lvl="1" indent="-342900">
              <a:lnSpc>
                <a:spcPct val="100000"/>
              </a:lnSpc>
            </a:pPr>
            <a:r>
              <a:rPr lang="en-US" sz="2400" dirty="0"/>
              <a:t>Conclusion: NOT HIB</a:t>
            </a:r>
          </a:p>
          <a:p>
            <a:pPr marL="746126" lvl="2" indent="-342900">
              <a:lnSpc>
                <a:spcPct val="100000"/>
              </a:lnSpc>
            </a:pPr>
            <a:r>
              <a:rPr lang="en-US" sz="2000" dirty="0"/>
              <a:t>AO’s actions were precipitated by the mutual pretend fighting, which AV was also engaging in.</a:t>
            </a:r>
          </a:p>
          <a:p>
            <a:pPr marL="746126" lvl="2" indent="-342900">
              <a:lnSpc>
                <a:spcPct val="100000"/>
              </a:lnSpc>
            </a:pPr>
            <a:r>
              <a:rPr lang="en-US" sz="2000" dirty="0"/>
              <a:t>AV was her normal self in class after the incident. Did not affect grades or attendance.</a:t>
            </a:r>
          </a:p>
          <a:p>
            <a:pPr marL="746126" lvl="2" indent="-342900">
              <a:lnSpc>
                <a:spcPct val="100000"/>
              </a:lnSpc>
            </a:pPr>
            <a:r>
              <a:rPr lang="en-US" sz="2000" dirty="0"/>
              <a:t>Despite a few initial awkward moments in the following days, within a few weeks, the girls wanted to work on group projects together again.</a:t>
            </a:r>
          </a:p>
        </p:txBody>
      </p:sp>
    </p:spTree>
    <p:extLst>
      <p:ext uri="{BB962C8B-B14F-4D97-AF65-F5344CB8AC3E}">
        <p14:creationId xmlns:p14="http://schemas.microsoft.com/office/powerpoint/2010/main" val="643638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56D1B-3E56-C6BA-AA71-7DBEAB75FBC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BA520A-6760-8361-EDF2-596AAE6F4420}"/>
              </a:ext>
            </a:extLst>
          </p:cNvPr>
          <p:cNvSpPr>
            <a:spLocks noGrp="1"/>
          </p:cNvSpPr>
          <p:nvPr>
            <p:ph type="title"/>
          </p:nvPr>
        </p:nvSpPr>
        <p:spPr>
          <a:xfrm>
            <a:off x="1211094" y="133633"/>
            <a:ext cx="9905999" cy="1033686"/>
          </a:xfrm>
        </p:spPr>
        <p:txBody>
          <a:bodyPr/>
          <a:lstStyle/>
          <a:p>
            <a:r>
              <a:rPr lang="en-US" u="sng" dirty="0"/>
              <a:t>Substantial Disruption</a:t>
            </a:r>
          </a:p>
        </p:txBody>
      </p:sp>
      <p:sp>
        <p:nvSpPr>
          <p:cNvPr id="2" name="Content Placeholder 1">
            <a:extLst>
              <a:ext uri="{FF2B5EF4-FFF2-40B4-BE49-F238E27FC236}">
                <a16:creationId xmlns:a16="http://schemas.microsoft.com/office/drawing/2014/main" id="{1CEBC027-8F5D-B1C5-14FE-B69FD1A2F602}"/>
              </a:ext>
            </a:extLst>
          </p:cNvPr>
          <p:cNvSpPr>
            <a:spLocks noGrp="1"/>
          </p:cNvSpPr>
          <p:nvPr>
            <p:ph idx="1"/>
          </p:nvPr>
        </p:nvSpPr>
        <p:spPr>
          <a:xfrm>
            <a:off x="1371600" y="963039"/>
            <a:ext cx="9609306" cy="5223752"/>
          </a:xfrm>
        </p:spPr>
        <p:txBody>
          <a:bodyPr anchor="ctr">
            <a:normAutofit fontScale="85000" lnSpcReduction="20000"/>
          </a:bodyPr>
          <a:lstStyle/>
          <a:p>
            <a:pPr marL="233363" lvl="1" indent="0" algn="ctr">
              <a:lnSpc>
                <a:spcPct val="100000"/>
              </a:lnSpc>
              <a:buNone/>
            </a:pPr>
            <a:r>
              <a:rPr lang="en-US" sz="2500" u="sng" dirty="0">
                <a:solidFill>
                  <a:schemeClr val="bg2"/>
                </a:solidFill>
              </a:rPr>
              <a:t>W.D. o/b/o J.D. v. Jefferson Township BOE</a:t>
            </a:r>
            <a:r>
              <a:rPr lang="en-US" sz="2500" dirty="0">
                <a:solidFill>
                  <a:schemeClr val="bg2"/>
                </a:solidFill>
              </a:rPr>
              <a:t>:</a:t>
            </a:r>
          </a:p>
          <a:p>
            <a:pPr marL="233363" lvl="1" indent="0" algn="ctr">
              <a:lnSpc>
                <a:spcPct val="100000"/>
              </a:lnSpc>
              <a:buNone/>
            </a:pPr>
            <a:r>
              <a:rPr lang="en-US" sz="2500" dirty="0">
                <a:solidFill>
                  <a:schemeClr val="bg2"/>
                </a:solidFill>
              </a:rPr>
              <a:t> </a:t>
            </a:r>
          </a:p>
          <a:p>
            <a:pPr marL="576263" lvl="1" indent="-342900">
              <a:lnSpc>
                <a:spcPct val="100000"/>
              </a:lnSpc>
            </a:pPr>
            <a:r>
              <a:rPr lang="en-US" sz="2500" dirty="0"/>
              <a:t>On Appeal</a:t>
            </a:r>
          </a:p>
          <a:p>
            <a:pPr marL="746126" lvl="2" indent="-342900">
              <a:lnSpc>
                <a:spcPct val="100000"/>
              </a:lnSpc>
            </a:pPr>
            <a:r>
              <a:rPr lang="en-US" sz="2300" dirty="0"/>
              <a:t>ALJ agreed this was not HIB. Recognized the use of the N word is “abhorrent and cannot be tolerated” but agreed that it was precipitated by conduct that the girls were all mutually engaging in and that there was no evidence of substantial disruption.</a:t>
            </a:r>
          </a:p>
          <a:p>
            <a:pPr marL="746126" lvl="2" indent="-342900">
              <a:lnSpc>
                <a:spcPct val="100000"/>
              </a:lnSpc>
            </a:pPr>
            <a:r>
              <a:rPr lang="en-US" sz="2300" dirty="0"/>
              <a:t>Commissioner agreed with ALJ</a:t>
            </a:r>
          </a:p>
          <a:p>
            <a:pPr marL="576263" lvl="1" indent="-342900">
              <a:lnSpc>
                <a:spcPct val="100000"/>
              </a:lnSpc>
            </a:pPr>
            <a:r>
              <a:rPr lang="en-US" sz="2500" dirty="0"/>
              <a:t>On HIGHER Appeal:</a:t>
            </a:r>
          </a:p>
          <a:p>
            <a:r>
              <a:rPr lang="en-US" dirty="0"/>
              <a:t>“This court does not take lightly J.D.'s use of the N-word toward G.D., especially considering the greater historical context of white people using the N-word against black people for the purpose of classifying and stigmatizing black people as inferior to whites… Even so, a full review of the record supports the Commissioner's conclusion – the incident in question was a conflict… All the students… appear to have been fully involved in the pretend prank fight…Furthermore, the record does not establish …any significant impact beyond being rightfully upset following the incident and wanting to avoid resulting awkwardness at school the next day…”</a:t>
            </a:r>
          </a:p>
        </p:txBody>
      </p:sp>
    </p:spTree>
    <p:extLst>
      <p:ext uri="{BB962C8B-B14F-4D97-AF65-F5344CB8AC3E}">
        <p14:creationId xmlns:p14="http://schemas.microsoft.com/office/powerpoint/2010/main" val="4164625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A4009-CB7C-A899-3682-738FB5C5160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375ECD-E8B2-498F-19D3-7D282E0A9EBB}"/>
              </a:ext>
            </a:extLst>
          </p:cNvPr>
          <p:cNvSpPr>
            <a:spLocks noGrp="1"/>
          </p:cNvSpPr>
          <p:nvPr>
            <p:ph idx="1"/>
          </p:nvPr>
        </p:nvSpPr>
        <p:spPr>
          <a:xfrm>
            <a:off x="1143000" y="1235414"/>
            <a:ext cx="9905999" cy="4951378"/>
          </a:xfrm>
        </p:spPr>
        <p:txBody>
          <a:bodyPr anchor="ctr">
            <a:normAutofit fontScale="70000" lnSpcReduction="20000"/>
          </a:bodyPr>
          <a:lstStyle/>
          <a:p>
            <a:pPr marL="233363" lvl="1" indent="0" algn="ctr">
              <a:lnSpc>
                <a:spcPct val="100000"/>
              </a:lnSpc>
              <a:buNone/>
            </a:pPr>
            <a:r>
              <a:rPr lang="en-US" sz="2500" u="sng" dirty="0">
                <a:solidFill>
                  <a:schemeClr val="bg2"/>
                </a:solidFill>
              </a:rPr>
              <a:t>L.K. and T.K o/b/o A.K. v. Mansfield Board of Education</a:t>
            </a:r>
            <a:r>
              <a:rPr lang="en-US" sz="2500" dirty="0">
                <a:solidFill>
                  <a:schemeClr val="bg2"/>
                </a:solidFill>
              </a:rPr>
              <a:t> </a:t>
            </a:r>
          </a:p>
          <a:p>
            <a:pPr marL="233363" lvl="1" indent="0" algn="ctr">
              <a:lnSpc>
                <a:spcPct val="100000"/>
              </a:lnSpc>
              <a:buNone/>
            </a:pPr>
            <a:endParaRPr lang="en-US" sz="2500" dirty="0">
              <a:solidFill>
                <a:schemeClr val="bg2"/>
              </a:solidFill>
            </a:endParaRPr>
          </a:p>
          <a:p>
            <a:pPr marL="233363" lvl="1" indent="0">
              <a:buNone/>
            </a:pPr>
            <a:r>
              <a:rPr lang="en-US" sz="2500" dirty="0"/>
              <a:t>AO and AV were both 7 years old. AO knew AV to be a boy. During the new school year, AV began wearing dresses and had his ears pierced. AO told AV he could not wear a dress because he was a boy and referenced other things he could not “like” because he is a boy. Staff spoke with the AO and counseled against future behavior. The next day, a subsequent incident occurred. The AV was upset by the AO’s conduct and no longer wanted to ride the bus with her. AV’s parents began driving him to school.</a:t>
            </a:r>
          </a:p>
          <a:p>
            <a:pPr marL="576263" lvl="1" indent="-342900"/>
            <a:r>
              <a:rPr lang="en-US" sz="2500" dirty="0"/>
              <a:t>Conclusion: HIB substantiated </a:t>
            </a:r>
          </a:p>
          <a:p>
            <a:pPr marL="746126" lvl="2" indent="-342900"/>
            <a:r>
              <a:rPr lang="en-US" sz="2300" dirty="0"/>
              <a:t>Board staff relied heavily on the fact that the behavior continued the next day</a:t>
            </a:r>
          </a:p>
          <a:p>
            <a:pPr marL="576263" lvl="1" indent="-342900"/>
            <a:r>
              <a:rPr lang="en-US" sz="2500" dirty="0"/>
              <a:t>On Appeal (ALJ): REVERSED</a:t>
            </a:r>
          </a:p>
          <a:p>
            <a:pPr marL="746126" lvl="2" indent="-342900"/>
            <a:r>
              <a:rPr lang="en-US" sz="2300" dirty="0"/>
              <a:t>ALJ reversed, finding that there was no evidence that the AO’s conduct was motivated by anything but curiosity.</a:t>
            </a:r>
            <a:endParaRPr lang="en-US" sz="2500" dirty="0"/>
          </a:p>
          <a:p>
            <a:pPr marL="576263" lvl="1" indent="-342900"/>
            <a:r>
              <a:rPr lang="en-US" sz="2500" dirty="0"/>
              <a:t>On Appeal (Commissioner): AGREED WITH BOARD</a:t>
            </a:r>
          </a:p>
          <a:p>
            <a:pPr marL="746126" lvl="2" indent="-342900"/>
            <a:r>
              <a:rPr lang="en-US" sz="2300" dirty="0"/>
              <a:t>Commissioner rejected ALJ’s decisions saying motive did not need to be considered</a:t>
            </a:r>
          </a:p>
        </p:txBody>
      </p:sp>
      <p:sp>
        <p:nvSpPr>
          <p:cNvPr id="3" name="Title 2">
            <a:extLst>
              <a:ext uri="{FF2B5EF4-FFF2-40B4-BE49-F238E27FC236}">
                <a16:creationId xmlns:a16="http://schemas.microsoft.com/office/drawing/2014/main" id="{A49BDCCE-1818-8A96-3C5C-552B7507B48C}"/>
              </a:ext>
            </a:extLst>
          </p:cNvPr>
          <p:cNvSpPr>
            <a:spLocks noGrp="1"/>
          </p:cNvSpPr>
          <p:nvPr>
            <p:ph type="title"/>
          </p:nvPr>
        </p:nvSpPr>
        <p:spPr>
          <a:xfrm>
            <a:off x="1142999" y="94722"/>
            <a:ext cx="9905999" cy="1360898"/>
          </a:xfrm>
        </p:spPr>
        <p:txBody>
          <a:bodyPr/>
          <a:lstStyle/>
          <a:p>
            <a:r>
              <a:rPr lang="en-US" dirty="0"/>
              <a:t>HIB: Impact versus Intent</a:t>
            </a:r>
          </a:p>
        </p:txBody>
      </p:sp>
    </p:spTree>
    <p:extLst>
      <p:ext uri="{BB962C8B-B14F-4D97-AF65-F5344CB8AC3E}">
        <p14:creationId xmlns:p14="http://schemas.microsoft.com/office/powerpoint/2010/main" val="3440942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51A6E-BDC3-842F-92D8-1A787B32F17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A9C8C2-2498-BBC9-E1A9-A84321E257E3}"/>
              </a:ext>
            </a:extLst>
          </p:cNvPr>
          <p:cNvSpPr>
            <a:spLocks noGrp="1"/>
          </p:cNvSpPr>
          <p:nvPr>
            <p:ph idx="1"/>
          </p:nvPr>
        </p:nvSpPr>
        <p:spPr>
          <a:xfrm>
            <a:off x="1143000" y="1235414"/>
            <a:ext cx="9905999" cy="4951378"/>
          </a:xfrm>
        </p:spPr>
        <p:txBody>
          <a:bodyPr anchor="ctr">
            <a:normAutofit fontScale="70000" lnSpcReduction="20000"/>
          </a:bodyPr>
          <a:lstStyle/>
          <a:p>
            <a:pPr marL="233363" lvl="1" indent="0" algn="ctr">
              <a:lnSpc>
                <a:spcPct val="100000"/>
              </a:lnSpc>
              <a:buNone/>
            </a:pPr>
            <a:r>
              <a:rPr lang="en-US" sz="2500" u="sng" dirty="0">
                <a:solidFill>
                  <a:schemeClr val="bg2"/>
                </a:solidFill>
              </a:rPr>
              <a:t>S.C. o/b/o K.C v. Montgomery BOE</a:t>
            </a:r>
          </a:p>
          <a:p>
            <a:pPr marL="233363" lvl="1" indent="0" algn="ctr">
              <a:lnSpc>
                <a:spcPct val="100000"/>
              </a:lnSpc>
              <a:buNone/>
            </a:pPr>
            <a:endParaRPr lang="en-US" sz="2500" dirty="0">
              <a:solidFill>
                <a:schemeClr val="bg2"/>
              </a:solidFill>
            </a:endParaRPr>
          </a:p>
          <a:p>
            <a:pPr marL="233363" lvl="1" indent="0">
              <a:spcBef>
                <a:spcPts val="0"/>
              </a:spcBef>
              <a:buNone/>
            </a:pPr>
            <a:r>
              <a:rPr lang="en-US" sz="3100" dirty="0"/>
              <a:t>AO was concerned her friend had an eating disorder. AO admitted making comments to AV about the fact that AO felt she was anorexic because her eating habits had changed. AO also admitted taking AV’s iPod to text AV’s boyfriend about the issue. AV stated she felt hurt by her friends and cried in the bathroom.</a:t>
            </a:r>
            <a:endParaRPr lang="en-US" sz="3600" dirty="0"/>
          </a:p>
          <a:p>
            <a:pPr marL="576263" lvl="1" indent="-342900"/>
            <a:r>
              <a:rPr lang="en-US" sz="2900" dirty="0"/>
              <a:t>Conclusion: HIB substantiated </a:t>
            </a:r>
          </a:p>
          <a:p>
            <a:pPr marL="746126" lvl="2" indent="-342900"/>
            <a:r>
              <a:rPr lang="en-US" sz="2600" dirty="0"/>
              <a:t>Board staff noted that they believed the AO had good intentions but simply went too far.</a:t>
            </a:r>
          </a:p>
          <a:p>
            <a:pPr marL="576263" lvl="1" indent="-342900"/>
            <a:r>
              <a:rPr lang="en-US" sz="2900" dirty="0"/>
              <a:t>On Appeal (ALJ): AFFIRMED</a:t>
            </a:r>
          </a:p>
          <a:p>
            <a:pPr marL="746126" lvl="2" indent="-342900"/>
            <a:r>
              <a:rPr lang="en-US" sz="2600" dirty="0"/>
              <a:t>When there is room for two opinions, the actions of the Board cannot be seen as arbitrary even if the court would have reached a different conclusion.</a:t>
            </a:r>
          </a:p>
          <a:p>
            <a:pPr marL="746126" lvl="2" indent="-342900"/>
            <a:r>
              <a:rPr lang="en-US" sz="2600" u="sng" dirty="0"/>
              <a:t>Commissioner agreed with ALJ’s decision.</a:t>
            </a:r>
          </a:p>
        </p:txBody>
      </p:sp>
      <p:sp>
        <p:nvSpPr>
          <p:cNvPr id="3" name="Title 2">
            <a:extLst>
              <a:ext uri="{FF2B5EF4-FFF2-40B4-BE49-F238E27FC236}">
                <a16:creationId xmlns:a16="http://schemas.microsoft.com/office/drawing/2014/main" id="{EFDE4C44-092F-1D2E-452F-EFB2C906F077}"/>
              </a:ext>
            </a:extLst>
          </p:cNvPr>
          <p:cNvSpPr>
            <a:spLocks noGrp="1"/>
          </p:cNvSpPr>
          <p:nvPr>
            <p:ph type="title"/>
          </p:nvPr>
        </p:nvSpPr>
        <p:spPr>
          <a:xfrm>
            <a:off x="1142999" y="94722"/>
            <a:ext cx="9905999" cy="1360898"/>
          </a:xfrm>
        </p:spPr>
        <p:txBody>
          <a:bodyPr/>
          <a:lstStyle/>
          <a:p>
            <a:r>
              <a:rPr lang="en-US" dirty="0"/>
              <a:t>HIB: Impact versus Intent</a:t>
            </a:r>
          </a:p>
        </p:txBody>
      </p:sp>
    </p:spTree>
    <p:extLst>
      <p:ext uri="{BB962C8B-B14F-4D97-AF65-F5344CB8AC3E}">
        <p14:creationId xmlns:p14="http://schemas.microsoft.com/office/powerpoint/2010/main" val="4186746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45">
          <a:extLst>
            <a:ext uri="{FF2B5EF4-FFF2-40B4-BE49-F238E27FC236}">
              <a16:creationId xmlns:a16="http://schemas.microsoft.com/office/drawing/2014/main" id="{D4E245B1-E912-36C2-9D99-81BD567F86AC}"/>
            </a:ext>
          </a:extLst>
        </p:cNvPr>
        <p:cNvGrpSpPr/>
        <p:nvPr/>
      </p:nvGrpSpPr>
      <p:grpSpPr>
        <a:xfrm>
          <a:off x="0" y="0"/>
          <a:ext cx="0" cy="0"/>
          <a:chOff x="0" y="0"/>
          <a:chExt cx="0" cy="0"/>
        </a:xfrm>
      </p:grpSpPr>
      <p:sp>
        <p:nvSpPr>
          <p:cNvPr id="446" name="Shape 446">
            <a:extLst>
              <a:ext uri="{FF2B5EF4-FFF2-40B4-BE49-F238E27FC236}">
                <a16:creationId xmlns:a16="http://schemas.microsoft.com/office/drawing/2014/main" id="{00B3DC77-4BA2-CD96-8B8F-06BA49DBB72C}"/>
              </a:ext>
            </a:extLst>
          </p:cNvPr>
          <p:cNvSpPr txBox="1">
            <a:spLocks noGrp="1"/>
          </p:cNvSpPr>
          <p:nvPr>
            <p:ph type="body" idx="1"/>
          </p:nvPr>
        </p:nvSpPr>
        <p:spPr>
          <a:xfrm>
            <a:off x="1186773" y="1138137"/>
            <a:ext cx="9572017" cy="4988028"/>
          </a:xfrm>
          <a:prstGeom prst="rect">
            <a:avLst/>
          </a:prstGeom>
          <a:noFill/>
          <a:ln>
            <a:noFill/>
          </a:ln>
        </p:spPr>
        <p:txBody>
          <a:bodyPr vert="horz" lIns="91425" tIns="45700" rIns="91425" bIns="45700" rtlCol="0" anchor="ctr" anchorCtr="0">
            <a:normAutofit/>
          </a:bodyPr>
          <a:lstStyle/>
          <a:p>
            <a:pPr marL="0" indent="0" algn="ctr">
              <a:lnSpc>
                <a:spcPct val="100000"/>
              </a:lnSpc>
              <a:spcBef>
                <a:spcPts val="0"/>
              </a:spcBef>
              <a:buClr>
                <a:schemeClr val="dk1"/>
              </a:buClr>
              <a:buSzPct val="100000"/>
              <a:buNone/>
            </a:pPr>
            <a:r>
              <a:rPr lang="en-US" sz="3000" u="sng" dirty="0">
                <a:solidFill>
                  <a:schemeClr val="bg2"/>
                </a:solidFill>
                <a:cs typeface="Calibri"/>
                <a:sym typeface="Calibri"/>
              </a:rPr>
              <a:t>L.R. v. Paramus BOE</a:t>
            </a:r>
          </a:p>
          <a:p>
            <a:pPr marL="0" indent="0">
              <a:lnSpc>
                <a:spcPct val="100000"/>
              </a:lnSpc>
              <a:spcBef>
                <a:spcPts val="600"/>
              </a:spcBef>
              <a:buClr>
                <a:schemeClr val="dk1"/>
              </a:buClr>
              <a:buSzPct val="100000"/>
              <a:buNone/>
            </a:pPr>
            <a:r>
              <a:rPr lang="en-US" sz="2400" dirty="0">
                <a:solidFill>
                  <a:schemeClr val="dk1"/>
                </a:solidFill>
                <a:cs typeface="Calibri"/>
                <a:sym typeface="Calibri"/>
              </a:rPr>
              <a:t>AO texted AV a picture of AV and Stewie Griffin and said “What do you call someone with a big head?” AV was sufficiently upset to skip school for several days and then needed a schedule change.</a:t>
            </a:r>
          </a:p>
          <a:p>
            <a:pPr>
              <a:lnSpc>
                <a:spcPct val="100000"/>
              </a:lnSpc>
              <a:spcBef>
                <a:spcPts val="600"/>
              </a:spcBef>
              <a:buClr>
                <a:schemeClr val="dk1"/>
              </a:buClr>
              <a:buSzPct val="100000"/>
              <a:buFont typeface="Wingdings" panose="05000000000000000000" pitchFamily="2" charset="2"/>
              <a:buChar char="q"/>
            </a:pPr>
            <a:r>
              <a:rPr lang="en-US" sz="2400" dirty="0">
                <a:solidFill>
                  <a:schemeClr val="dk1"/>
                </a:solidFill>
                <a:cs typeface="Calibri"/>
                <a:sym typeface="Calibri"/>
              </a:rPr>
              <a:t>Conclusion: Affirmed HIB</a:t>
            </a:r>
          </a:p>
          <a:p>
            <a:pPr lvl="1">
              <a:lnSpc>
                <a:spcPct val="100000"/>
              </a:lnSpc>
              <a:spcBef>
                <a:spcPts val="600"/>
              </a:spcBef>
              <a:buClr>
                <a:schemeClr val="dk1"/>
              </a:buClr>
              <a:buSzPct val="100000"/>
              <a:buFont typeface="Wingdings" panose="05000000000000000000" pitchFamily="2" charset="2"/>
              <a:buChar char="ü"/>
            </a:pPr>
            <a:r>
              <a:rPr lang="en-US" sz="2000" dirty="0">
                <a:solidFill>
                  <a:schemeClr val="dk1"/>
                </a:solidFill>
                <a:cs typeface="Calibri"/>
                <a:sym typeface="Calibri"/>
              </a:rPr>
              <a:t>District found that forehead size was the distinguishing characteristic</a:t>
            </a:r>
          </a:p>
          <a:p>
            <a:pPr>
              <a:lnSpc>
                <a:spcPct val="100000"/>
              </a:lnSpc>
              <a:spcBef>
                <a:spcPts val="600"/>
              </a:spcBef>
              <a:buClr>
                <a:schemeClr val="dk1"/>
              </a:buClr>
              <a:buSzPct val="100000"/>
              <a:buFont typeface="Wingdings" panose="05000000000000000000" pitchFamily="2" charset="2"/>
              <a:buChar char="q"/>
            </a:pPr>
            <a:r>
              <a:rPr lang="en-US" sz="2400" dirty="0">
                <a:solidFill>
                  <a:schemeClr val="dk1"/>
                </a:solidFill>
                <a:cs typeface="Calibri"/>
                <a:sym typeface="Calibri"/>
              </a:rPr>
              <a:t>On Appeal: ALJ affirmed</a:t>
            </a:r>
          </a:p>
          <a:p>
            <a:pPr lvl="1">
              <a:lnSpc>
                <a:spcPct val="100000"/>
              </a:lnSpc>
              <a:spcBef>
                <a:spcPts val="600"/>
              </a:spcBef>
              <a:buClr>
                <a:schemeClr val="dk1"/>
              </a:buClr>
              <a:buSzPct val="100000"/>
              <a:buFont typeface="Wingdings" panose="05000000000000000000" pitchFamily="2" charset="2"/>
              <a:buChar char="ü"/>
            </a:pPr>
            <a:r>
              <a:rPr lang="en-US" sz="2000" dirty="0">
                <a:solidFill>
                  <a:schemeClr val="dk1"/>
                </a:solidFill>
                <a:cs typeface="Calibri"/>
                <a:sym typeface="Calibri"/>
              </a:rPr>
              <a:t>Parent raised no meaningful argument other than arguing the law is too broad. </a:t>
            </a:r>
          </a:p>
          <a:p>
            <a:pPr lvl="1">
              <a:lnSpc>
                <a:spcPct val="100000"/>
              </a:lnSpc>
              <a:spcBef>
                <a:spcPts val="600"/>
              </a:spcBef>
              <a:buClr>
                <a:schemeClr val="dk1"/>
              </a:buClr>
              <a:buSzPct val="100000"/>
              <a:buFont typeface="Wingdings" panose="05000000000000000000" pitchFamily="2" charset="2"/>
              <a:buChar char="ü"/>
            </a:pPr>
            <a:r>
              <a:rPr lang="en-US" sz="2000" dirty="0">
                <a:solidFill>
                  <a:schemeClr val="dk1"/>
                </a:solidFill>
                <a:cs typeface="Calibri"/>
                <a:sym typeface="Calibri"/>
              </a:rPr>
              <a:t>Commissioner AGREED and upheld the HIB.</a:t>
            </a:r>
          </a:p>
        </p:txBody>
      </p:sp>
      <p:sp>
        <p:nvSpPr>
          <p:cNvPr id="448" name="Shape 448">
            <a:extLst>
              <a:ext uri="{FF2B5EF4-FFF2-40B4-BE49-F238E27FC236}">
                <a16:creationId xmlns:a16="http://schemas.microsoft.com/office/drawing/2014/main" id="{F6E29C30-694B-AC95-397D-F0D86237A989}"/>
              </a:ext>
            </a:extLst>
          </p:cNvPr>
          <p:cNvSpPr txBox="1">
            <a:spLocks noGrp="1"/>
          </p:cNvSpPr>
          <p:nvPr>
            <p:ph type="title"/>
          </p:nvPr>
        </p:nvSpPr>
        <p:spPr>
          <a:xfrm>
            <a:off x="1981200" y="160336"/>
            <a:ext cx="8229600" cy="861068"/>
          </a:xfrm>
          <a:prstGeom prst="rect">
            <a:avLst/>
          </a:prstGeom>
          <a:noFill/>
          <a:ln>
            <a:noFill/>
          </a:ln>
        </p:spPr>
        <p:txBody>
          <a:bodyPr vert="horz" lIns="91425" tIns="45700" rIns="91425" bIns="45700" rtlCol="0" anchor="ctr" anchorCtr="0">
            <a:noAutofit/>
          </a:bodyPr>
          <a:lstStyle/>
          <a:p>
            <a:pPr>
              <a:spcBef>
                <a:spcPts val="0"/>
              </a:spcBef>
              <a:buClr>
                <a:schemeClr val="dk1"/>
              </a:buClr>
              <a:buSzPct val="25000"/>
            </a:pPr>
            <a:r>
              <a:rPr lang="en-US" sz="4400" u="sng" dirty="0">
                <a:latin typeface="Calibri"/>
                <a:ea typeface="Calibri"/>
                <a:cs typeface="Calibri"/>
                <a:sym typeface="Calibri"/>
              </a:rPr>
              <a:t>HIB: Distinguishing Characteristic</a:t>
            </a:r>
          </a:p>
        </p:txBody>
      </p:sp>
      <p:pic>
        <p:nvPicPr>
          <p:cNvPr id="2" name="Picture 1">
            <a:extLst>
              <a:ext uri="{FF2B5EF4-FFF2-40B4-BE49-F238E27FC236}">
                <a16:creationId xmlns:a16="http://schemas.microsoft.com/office/drawing/2014/main" id="{225A143B-F2A7-D258-1574-38DF12850C87}"/>
              </a:ext>
            </a:extLst>
          </p:cNvPr>
          <p:cNvPicPr>
            <a:picLocks noChangeAspect="1"/>
          </p:cNvPicPr>
          <p:nvPr/>
        </p:nvPicPr>
        <p:blipFill>
          <a:blip r:embed="rId3"/>
          <a:stretch>
            <a:fillRect/>
          </a:stretch>
        </p:blipFill>
        <p:spPr>
          <a:xfrm>
            <a:off x="10527010" y="160336"/>
            <a:ext cx="1407349" cy="1778558"/>
          </a:xfrm>
          <a:prstGeom prst="rect">
            <a:avLst/>
          </a:prstGeom>
        </p:spPr>
      </p:pic>
    </p:spTree>
    <p:extLst>
      <p:ext uri="{BB962C8B-B14F-4D97-AF65-F5344CB8AC3E}">
        <p14:creationId xmlns:p14="http://schemas.microsoft.com/office/powerpoint/2010/main" val="1022966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45">
          <a:extLst>
            <a:ext uri="{FF2B5EF4-FFF2-40B4-BE49-F238E27FC236}">
              <a16:creationId xmlns:a16="http://schemas.microsoft.com/office/drawing/2014/main" id="{ACBD9075-9280-A9B5-69CB-36DF2FDE4EFF}"/>
            </a:ext>
          </a:extLst>
        </p:cNvPr>
        <p:cNvGrpSpPr/>
        <p:nvPr/>
      </p:nvGrpSpPr>
      <p:grpSpPr>
        <a:xfrm>
          <a:off x="0" y="0"/>
          <a:ext cx="0" cy="0"/>
          <a:chOff x="0" y="0"/>
          <a:chExt cx="0" cy="0"/>
        </a:xfrm>
      </p:grpSpPr>
      <p:sp>
        <p:nvSpPr>
          <p:cNvPr id="446" name="Shape 446">
            <a:extLst>
              <a:ext uri="{FF2B5EF4-FFF2-40B4-BE49-F238E27FC236}">
                <a16:creationId xmlns:a16="http://schemas.microsoft.com/office/drawing/2014/main" id="{8EA30EA8-DF37-98EA-8A40-300C00C563DB}"/>
              </a:ext>
            </a:extLst>
          </p:cNvPr>
          <p:cNvSpPr txBox="1">
            <a:spLocks noGrp="1"/>
          </p:cNvSpPr>
          <p:nvPr>
            <p:ph type="body" idx="1"/>
          </p:nvPr>
        </p:nvSpPr>
        <p:spPr>
          <a:xfrm>
            <a:off x="1186773" y="1138136"/>
            <a:ext cx="9572017" cy="5116749"/>
          </a:xfrm>
          <a:prstGeom prst="rect">
            <a:avLst/>
          </a:prstGeom>
          <a:noFill/>
          <a:ln>
            <a:noFill/>
          </a:ln>
        </p:spPr>
        <p:txBody>
          <a:bodyPr vert="horz" lIns="91425" tIns="45700" rIns="91425" bIns="45700" rtlCol="0" anchor="ctr" anchorCtr="0">
            <a:normAutofit fontScale="62500" lnSpcReduction="20000"/>
          </a:bodyPr>
          <a:lstStyle/>
          <a:p>
            <a:pPr marL="0" indent="0" algn="ctr">
              <a:spcBef>
                <a:spcPts val="0"/>
              </a:spcBef>
              <a:buClr>
                <a:schemeClr val="dk1"/>
              </a:buClr>
              <a:buSzPct val="100000"/>
              <a:buNone/>
            </a:pPr>
            <a:r>
              <a:rPr lang="en-US" sz="3000" u="sng" dirty="0">
                <a:solidFill>
                  <a:schemeClr val="bg2"/>
                </a:solidFill>
                <a:cs typeface="Calibri"/>
                <a:sym typeface="Calibri"/>
              </a:rPr>
              <a:t>J.M. v. School District of the </a:t>
            </a:r>
            <a:r>
              <a:rPr lang="en-US" sz="3000" u="sng" dirty="0" err="1">
                <a:solidFill>
                  <a:schemeClr val="bg2"/>
                </a:solidFill>
                <a:cs typeface="Calibri"/>
                <a:sym typeface="Calibri"/>
              </a:rPr>
              <a:t>Chathams</a:t>
            </a:r>
            <a:r>
              <a:rPr lang="en-US" sz="3000" u="sng" dirty="0">
                <a:solidFill>
                  <a:schemeClr val="bg2"/>
                </a:solidFill>
                <a:cs typeface="Calibri"/>
                <a:sym typeface="Calibri"/>
              </a:rPr>
              <a:t> BOE</a:t>
            </a:r>
          </a:p>
          <a:p>
            <a:pPr marL="0" indent="0">
              <a:spcBef>
                <a:spcPts val="1200"/>
              </a:spcBef>
              <a:buClr>
                <a:schemeClr val="dk1"/>
              </a:buClr>
              <a:buSzPct val="100000"/>
              <a:buNone/>
            </a:pPr>
            <a:r>
              <a:rPr lang="en-US" sz="3000" dirty="0">
                <a:solidFill>
                  <a:schemeClr val="dk1"/>
                </a:solidFill>
                <a:cs typeface="Calibri"/>
                <a:sym typeface="Calibri"/>
              </a:rPr>
              <a:t>AO offered AV a cashew. AV was known to have a nut allergy. AO then touched AV’s water bottle and lunch bag.</a:t>
            </a:r>
            <a:endParaRPr lang="en-US" sz="3200" dirty="0">
              <a:solidFill>
                <a:schemeClr val="dk1"/>
              </a:solidFill>
              <a:cs typeface="Calibri"/>
              <a:sym typeface="Calibri"/>
            </a:endParaRP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Conclusion: Affirmed HIB</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District found that the conduct was motivated by AV’s nut allergy and the AO’s conduct compromised his safety.</a:t>
            </a: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On Appeal (ALJ): REVERSED</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ALJ found that the Board overreacted, the AV’s parent did not seek a harsh penalty, and there was no pattern of conduct.</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ALJ also found that a HIB finding is too harsh and having an HIB on his record could be detrimental to him.</a:t>
            </a: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On Appeal (Commissioner): AGREED WITH BOARD</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Commission said the ALJ’s rationale was based on irrelevant considerations. </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Affirmed that allergy is a distinguishing characteristic, that the threat to AV’s safety was a substantial impact, and that based on the AO’s knowledge of the AV’s allergy, it was reasonable to assume he knew that his conduct would cause AV to fear for their safety.</a:t>
            </a:r>
          </a:p>
        </p:txBody>
      </p:sp>
      <p:sp>
        <p:nvSpPr>
          <p:cNvPr id="448" name="Shape 448">
            <a:extLst>
              <a:ext uri="{FF2B5EF4-FFF2-40B4-BE49-F238E27FC236}">
                <a16:creationId xmlns:a16="http://schemas.microsoft.com/office/drawing/2014/main" id="{044894C8-1463-3115-D620-6257FDD41C99}"/>
              </a:ext>
            </a:extLst>
          </p:cNvPr>
          <p:cNvSpPr txBox="1">
            <a:spLocks noGrp="1"/>
          </p:cNvSpPr>
          <p:nvPr>
            <p:ph type="title"/>
          </p:nvPr>
        </p:nvSpPr>
        <p:spPr>
          <a:xfrm>
            <a:off x="1981200" y="160336"/>
            <a:ext cx="8229600" cy="861068"/>
          </a:xfrm>
          <a:prstGeom prst="rect">
            <a:avLst/>
          </a:prstGeom>
          <a:noFill/>
          <a:ln>
            <a:noFill/>
          </a:ln>
        </p:spPr>
        <p:txBody>
          <a:bodyPr vert="horz" lIns="91425" tIns="45700" rIns="91425" bIns="45700" rtlCol="0" anchor="ctr" anchorCtr="0">
            <a:noAutofit/>
          </a:bodyPr>
          <a:lstStyle/>
          <a:p>
            <a:pPr>
              <a:spcBef>
                <a:spcPts val="0"/>
              </a:spcBef>
              <a:buClr>
                <a:schemeClr val="dk1"/>
              </a:buClr>
              <a:buSzPct val="25000"/>
            </a:pPr>
            <a:r>
              <a:rPr lang="en-US" sz="4400" u="sng" dirty="0">
                <a:latin typeface="Calibri"/>
                <a:ea typeface="Calibri"/>
                <a:cs typeface="Calibri"/>
                <a:sym typeface="Calibri"/>
              </a:rPr>
              <a:t>HIB: Distinguishing Characteristic</a:t>
            </a:r>
          </a:p>
        </p:txBody>
      </p:sp>
    </p:spTree>
    <p:extLst>
      <p:ext uri="{BB962C8B-B14F-4D97-AF65-F5344CB8AC3E}">
        <p14:creationId xmlns:p14="http://schemas.microsoft.com/office/powerpoint/2010/main" val="423748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4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4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45">
          <a:extLst>
            <a:ext uri="{FF2B5EF4-FFF2-40B4-BE49-F238E27FC236}">
              <a16:creationId xmlns:a16="http://schemas.microsoft.com/office/drawing/2014/main" id="{ACBD9075-9280-A9B5-69CB-36DF2FDE4EFF}"/>
            </a:ext>
          </a:extLst>
        </p:cNvPr>
        <p:cNvGrpSpPr/>
        <p:nvPr/>
      </p:nvGrpSpPr>
      <p:grpSpPr>
        <a:xfrm>
          <a:off x="0" y="0"/>
          <a:ext cx="0" cy="0"/>
          <a:chOff x="0" y="0"/>
          <a:chExt cx="0" cy="0"/>
        </a:xfrm>
      </p:grpSpPr>
      <p:sp>
        <p:nvSpPr>
          <p:cNvPr id="446" name="Shape 446">
            <a:extLst>
              <a:ext uri="{FF2B5EF4-FFF2-40B4-BE49-F238E27FC236}">
                <a16:creationId xmlns:a16="http://schemas.microsoft.com/office/drawing/2014/main" id="{8EA30EA8-DF37-98EA-8A40-300C00C563DB}"/>
              </a:ext>
            </a:extLst>
          </p:cNvPr>
          <p:cNvSpPr txBox="1">
            <a:spLocks noGrp="1"/>
          </p:cNvSpPr>
          <p:nvPr>
            <p:ph type="body" idx="1"/>
          </p:nvPr>
        </p:nvSpPr>
        <p:spPr>
          <a:xfrm>
            <a:off x="1186773" y="1138136"/>
            <a:ext cx="9572017" cy="5116749"/>
          </a:xfrm>
          <a:prstGeom prst="rect">
            <a:avLst/>
          </a:prstGeom>
          <a:noFill/>
          <a:ln>
            <a:noFill/>
          </a:ln>
        </p:spPr>
        <p:txBody>
          <a:bodyPr vert="horz" lIns="91425" tIns="45700" rIns="91425" bIns="45700" rtlCol="0" anchor="ctr" anchorCtr="0">
            <a:normAutofit fontScale="77500" lnSpcReduction="20000"/>
          </a:bodyPr>
          <a:lstStyle/>
          <a:p>
            <a:pPr marL="0" indent="0" algn="ctr">
              <a:spcBef>
                <a:spcPts val="0"/>
              </a:spcBef>
              <a:buClr>
                <a:schemeClr val="dk1"/>
              </a:buClr>
              <a:buSzPct val="100000"/>
              <a:buNone/>
            </a:pPr>
            <a:r>
              <a:rPr lang="en-US" sz="3000" u="sng" dirty="0">
                <a:solidFill>
                  <a:schemeClr val="bg2"/>
                </a:solidFill>
                <a:cs typeface="Calibri"/>
                <a:sym typeface="Calibri"/>
              </a:rPr>
              <a:t>Shim v. Ridgefield BOE</a:t>
            </a:r>
          </a:p>
          <a:p>
            <a:pPr marL="0" indent="0">
              <a:spcBef>
                <a:spcPts val="600"/>
              </a:spcBef>
              <a:buClr>
                <a:schemeClr val="dk1"/>
              </a:buClr>
              <a:buSzPct val="100000"/>
              <a:buNone/>
            </a:pPr>
            <a:r>
              <a:rPr lang="en-US" sz="3000" dirty="0">
                <a:solidFill>
                  <a:schemeClr val="dk1"/>
                </a:solidFill>
                <a:cs typeface="Calibri"/>
                <a:sym typeface="Calibri"/>
              </a:rPr>
              <a:t>Teacher took a picture of a student’s head/hairstyle when the student was bending down to tie his shoe. Teacher showed the picture to the student and said they could play tic-tac-toe on his head because his head looked like a tic-tac-toe board.</a:t>
            </a:r>
            <a:endParaRPr lang="en-US" sz="3200" dirty="0">
              <a:solidFill>
                <a:schemeClr val="dk1"/>
              </a:solidFill>
              <a:cs typeface="Calibri"/>
              <a:sym typeface="Calibri"/>
            </a:endParaRP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Conclusion: Affirmed HIB</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District found that the conduct was motivated by race.</a:t>
            </a: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On Appeal (ALJ): REVERSED</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ALJ found that the report was inadequate and failed to address substantial impact. Report said the student “looked puzzled, maybe in shock.”</a:t>
            </a:r>
          </a:p>
          <a:p>
            <a:pPr>
              <a:spcBef>
                <a:spcPts val="0"/>
              </a:spcBef>
              <a:buClr>
                <a:schemeClr val="dk1"/>
              </a:buClr>
              <a:buSzPct val="100000"/>
              <a:buFont typeface="Wingdings" panose="05000000000000000000" pitchFamily="2" charset="2"/>
              <a:buChar char="q"/>
            </a:pPr>
            <a:r>
              <a:rPr lang="en-US" sz="2800" dirty="0">
                <a:solidFill>
                  <a:schemeClr val="dk1"/>
                </a:solidFill>
                <a:cs typeface="Calibri"/>
                <a:sym typeface="Calibri"/>
              </a:rPr>
              <a:t>On Appeal (Commissioner): AGREED WITH ALJ</a:t>
            </a:r>
          </a:p>
          <a:p>
            <a:pPr lvl="1">
              <a:spcBef>
                <a:spcPts val="0"/>
              </a:spcBef>
              <a:buClr>
                <a:schemeClr val="dk1"/>
              </a:buClr>
              <a:buSzPct val="100000"/>
              <a:buFont typeface="Wingdings" panose="05000000000000000000" pitchFamily="2" charset="2"/>
              <a:buChar char="ü"/>
            </a:pPr>
            <a:r>
              <a:rPr lang="en-US" sz="2600" dirty="0">
                <a:solidFill>
                  <a:schemeClr val="dk1"/>
                </a:solidFill>
                <a:cs typeface="Calibri"/>
                <a:sym typeface="Calibri"/>
              </a:rPr>
              <a:t>Commissioner did not “condone petitioner’s conduct and poor judgment” but agreed that the investigation failed to address all aspects of the statute.</a:t>
            </a:r>
          </a:p>
          <a:p>
            <a:pPr lvl="1">
              <a:spcBef>
                <a:spcPts val="0"/>
              </a:spcBef>
              <a:buClr>
                <a:schemeClr val="dk1"/>
              </a:buClr>
              <a:buSzPct val="100000"/>
              <a:buFont typeface="Wingdings" panose="05000000000000000000" pitchFamily="2" charset="2"/>
              <a:buChar char="ü"/>
            </a:pPr>
            <a:endParaRPr lang="en-US" sz="2600" dirty="0">
              <a:solidFill>
                <a:schemeClr val="dk1"/>
              </a:solidFill>
              <a:cs typeface="Calibri"/>
              <a:sym typeface="Calibri"/>
            </a:endParaRPr>
          </a:p>
        </p:txBody>
      </p:sp>
      <p:sp>
        <p:nvSpPr>
          <p:cNvPr id="448" name="Shape 448">
            <a:extLst>
              <a:ext uri="{FF2B5EF4-FFF2-40B4-BE49-F238E27FC236}">
                <a16:creationId xmlns:a16="http://schemas.microsoft.com/office/drawing/2014/main" id="{044894C8-1463-3115-D620-6257FDD41C99}"/>
              </a:ext>
            </a:extLst>
          </p:cNvPr>
          <p:cNvSpPr txBox="1">
            <a:spLocks noGrp="1"/>
          </p:cNvSpPr>
          <p:nvPr>
            <p:ph type="title"/>
          </p:nvPr>
        </p:nvSpPr>
        <p:spPr>
          <a:xfrm>
            <a:off x="1981200" y="160336"/>
            <a:ext cx="8229600" cy="861068"/>
          </a:xfrm>
          <a:prstGeom prst="rect">
            <a:avLst/>
          </a:prstGeom>
          <a:noFill/>
          <a:ln>
            <a:noFill/>
          </a:ln>
        </p:spPr>
        <p:txBody>
          <a:bodyPr vert="horz" lIns="91425" tIns="45700" rIns="91425" bIns="45700" rtlCol="0" anchor="ctr" anchorCtr="0">
            <a:noAutofit/>
          </a:bodyPr>
          <a:lstStyle/>
          <a:p>
            <a:pPr>
              <a:spcBef>
                <a:spcPts val="0"/>
              </a:spcBef>
              <a:buClr>
                <a:schemeClr val="dk1"/>
              </a:buClr>
              <a:buSzPct val="25000"/>
            </a:pPr>
            <a:r>
              <a:rPr lang="en-US" sz="4400" u="sng" dirty="0">
                <a:latin typeface="Calibri"/>
                <a:ea typeface="Calibri"/>
                <a:cs typeface="Calibri"/>
                <a:sym typeface="Calibri"/>
              </a:rPr>
              <a:t>HIB: Investigation Reports</a:t>
            </a:r>
          </a:p>
        </p:txBody>
      </p:sp>
    </p:spTree>
    <p:extLst>
      <p:ext uri="{BB962C8B-B14F-4D97-AF65-F5344CB8AC3E}">
        <p14:creationId xmlns:p14="http://schemas.microsoft.com/office/powerpoint/2010/main" val="52081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0C04237-153A-4A4F-A7E9-6926B66F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Question marks in a line and one question mark is lit">
            <a:extLst>
              <a:ext uri="{FF2B5EF4-FFF2-40B4-BE49-F238E27FC236}">
                <a16:creationId xmlns:a16="http://schemas.microsoft.com/office/drawing/2014/main" id="{7C872FF5-8C9B-404D-492E-50987715F4AC}"/>
              </a:ext>
            </a:extLst>
          </p:cNvPr>
          <p:cNvPicPr>
            <a:picLocks noChangeAspect="1"/>
          </p:cNvPicPr>
          <p:nvPr/>
        </p:nvPicPr>
        <p:blipFill>
          <a:blip r:embed="rId2"/>
          <a:srcRect t="1399" b="14331"/>
          <a:stretch>
            <a:fillRect/>
          </a:stretch>
        </p:blipFill>
        <p:spPr>
          <a:xfrm>
            <a:off x="20" y="-3"/>
            <a:ext cx="12191980" cy="6858001"/>
          </a:xfrm>
          <a:prstGeom prst="rect">
            <a:avLst/>
          </a:prstGeom>
        </p:spPr>
      </p:pic>
      <p:sp>
        <p:nvSpPr>
          <p:cNvPr id="15" name="Freeform: Shape 14">
            <a:extLst>
              <a:ext uri="{FF2B5EF4-FFF2-40B4-BE49-F238E27FC236}">
                <a16:creationId xmlns:a16="http://schemas.microsoft.com/office/drawing/2014/main" id="{60BD1D87-EF65-4284-8DA1-D14D55487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flipV="1">
            <a:off x="1127553" y="-1127553"/>
            <a:ext cx="6858000" cy="9113106"/>
          </a:xfrm>
          <a:custGeom>
            <a:avLst/>
            <a:gdLst>
              <a:gd name="connsiteX0" fmla="*/ 0 w 6858000"/>
              <a:gd name="connsiteY0" fmla="*/ 7143270 h 9113106"/>
              <a:gd name="connsiteX1" fmla="*/ 0 w 6858000"/>
              <a:gd name="connsiteY1" fmla="*/ 6878623 h 9113106"/>
              <a:gd name="connsiteX2" fmla="*/ 1 w 6858000"/>
              <a:gd name="connsiteY2" fmla="*/ 6878623 h 9113106"/>
              <a:gd name="connsiteX3" fmla="*/ 0 w 6858000"/>
              <a:gd name="connsiteY3" fmla="*/ 4319945 h 9113106"/>
              <a:gd name="connsiteX4" fmla="*/ 1 w 6858000"/>
              <a:gd name="connsiteY4" fmla="*/ 4319945 h 9113106"/>
              <a:gd name="connsiteX5" fmla="*/ 1 w 6858000"/>
              <a:gd name="connsiteY5" fmla="*/ 13542 h 9113106"/>
              <a:gd name="connsiteX6" fmla="*/ 0 w 6858000"/>
              <a:gd name="connsiteY6" fmla="*/ 13540 h 9113106"/>
              <a:gd name="connsiteX7" fmla="*/ 0 w 6858000"/>
              <a:gd name="connsiteY7" fmla="*/ 0 h 9113106"/>
              <a:gd name="connsiteX8" fmla="*/ 6858000 w 6858000"/>
              <a:gd name="connsiteY8" fmla="*/ 6010591 h 9113106"/>
              <a:gd name="connsiteX9" fmla="*/ 6858000 w 6858000"/>
              <a:gd name="connsiteY9" fmla="*/ 3794798 h 9113106"/>
              <a:gd name="connsiteX10" fmla="*/ 6858000 w 6858000"/>
              <a:gd name="connsiteY10" fmla="*/ 3794798 h 9113106"/>
              <a:gd name="connsiteX11" fmla="*/ 6858000 w 6858000"/>
              <a:gd name="connsiteY11" fmla="*/ 3837120 h 9113106"/>
              <a:gd name="connsiteX12" fmla="*/ 6858000 w 6858000"/>
              <a:gd name="connsiteY12" fmla="*/ 6838049 h 9113106"/>
              <a:gd name="connsiteX13" fmla="*/ 6858000 w 6858000"/>
              <a:gd name="connsiteY13" fmla="*/ 9113106 h 9113106"/>
              <a:gd name="connsiteX14" fmla="*/ 1 w 6858000"/>
              <a:gd name="connsiteY14" fmla="*/ 9113106 h 9113106"/>
              <a:gd name="connsiteX15" fmla="*/ 1 w 6858000"/>
              <a:gd name="connsiteY15" fmla="*/ 7143270 h 9113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8000" h="9113106">
                <a:moveTo>
                  <a:pt x="0" y="7143270"/>
                </a:moveTo>
                <a:lnTo>
                  <a:pt x="0" y="6878623"/>
                </a:lnTo>
                <a:lnTo>
                  <a:pt x="1" y="6878623"/>
                </a:lnTo>
                <a:lnTo>
                  <a:pt x="0" y="4319945"/>
                </a:lnTo>
                <a:lnTo>
                  <a:pt x="1" y="4319945"/>
                </a:lnTo>
                <a:lnTo>
                  <a:pt x="1" y="13542"/>
                </a:lnTo>
                <a:lnTo>
                  <a:pt x="0" y="13540"/>
                </a:lnTo>
                <a:lnTo>
                  <a:pt x="0" y="0"/>
                </a:lnTo>
                <a:lnTo>
                  <a:pt x="6858000" y="6010591"/>
                </a:lnTo>
                <a:lnTo>
                  <a:pt x="6858000" y="3794798"/>
                </a:lnTo>
                <a:lnTo>
                  <a:pt x="6858000" y="3794798"/>
                </a:lnTo>
                <a:lnTo>
                  <a:pt x="6858000" y="3837120"/>
                </a:lnTo>
                <a:lnTo>
                  <a:pt x="6858000" y="6838049"/>
                </a:lnTo>
                <a:lnTo>
                  <a:pt x="6858000" y="9113106"/>
                </a:lnTo>
                <a:lnTo>
                  <a:pt x="1" y="9113106"/>
                </a:lnTo>
                <a:lnTo>
                  <a:pt x="1" y="7143270"/>
                </a:lnTo>
                <a:close/>
              </a:path>
            </a:pathLst>
          </a:custGeom>
          <a:solidFill>
            <a:srgbClr val="00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a:extLst>
              <a:ext uri="{FF2B5EF4-FFF2-40B4-BE49-F238E27FC236}">
                <a16:creationId xmlns:a16="http://schemas.microsoft.com/office/drawing/2014/main" id="{C599A639-9A24-2D34-67AD-A25430056A81}"/>
              </a:ext>
            </a:extLst>
          </p:cNvPr>
          <p:cNvSpPr>
            <a:spLocks noGrp="1"/>
          </p:cNvSpPr>
          <p:nvPr>
            <p:ph type="ctrTitle"/>
          </p:nvPr>
        </p:nvSpPr>
        <p:spPr>
          <a:xfrm>
            <a:off x="690825" y="1031169"/>
            <a:ext cx="5714999" cy="2832404"/>
          </a:xfrm>
        </p:spPr>
        <p:txBody>
          <a:bodyPr anchor="ctr">
            <a:normAutofit/>
          </a:bodyPr>
          <a:lstStyle/>
          <a:p>
            <a:r>
              <a:rPr lang="en-US" b="1" dirty="0">
                <a:solidFill>
                  <a:srgbClr val="FFFFFF"/>
                </a:solidFill>
              </a:rPr>
              <a:t>Questions?</a:t>
            </a:r>
          </a:p>
        </p:txBody>
      </p:sp>
      <p:sp>
        <p:nvSpPr>
          <p:cNvPr id="6" name="Subtitle 5">
            <a:extLst>
              <a:ext uri="{FF2B5EF4-FFF2-40B4-BE49-F238E27FC236}">
                <a16:creationId xmlns:a16="http://schemas.microsoft.com/office/drawing/2014/main" id="{F57BB5D4-1BC2-FF8F-B903-85AC3934EDA3}"/>
              </a:ext>
            </a:extLst>
          </p:cNvPr>
          <p:cNvSpPr>
            <a:spLocks noGrp="1"/>
          </p:cNvSpPr>
          <p:nvPr>
            <p:ph type="subTitle" idx="1"/>
          </p:nvPr>
        </p:nvSpPr>
        <p:spPr>
          <a:xfrm>
            <a:off x="472273" y="4499477"/>
            <a:ext cx="3964394" cy="1327354"/>
          </a:xfrm>
        </p:spPr>
        <p:txBody>
          <a:bodyPr anchor="b">
            <a:normAutofit/>
          </a:bodyPr>
          <a:lstStyle/>
          <a:p>
            <a:r>
              <a:rPr lang="en-US" b="1" dirty="0">
                <a:solidFill>
                  <a:srgbClr val="FFFFFF"/>
                </a:solidFill>
              </a:rPr>
              <a:t>Alicia D’Anella, Esq.</a:t>
            </a:r>
          </a:p>
          <a:p>
            <a:r>
              <a:rPr lang="en-US" b="1" dirty="0">
                <a:solidFill>
                  <a:srgbClr val="FFFFFF"/>
                </a:solidFill>
              </a:rPr>
              <a:t>adanella@gdmlawgroup.com</a:t>
            </a:r>
          </a:p>
        </p:txBody>
      </p:sp>
      <p:sp>
        <p:nvSpPr>
          <p:cNvPr id="17" name="Freeform: Shape 16">
            <a:extLst>
              <a:ext uri="{FF2B5EF4-FFF2-40B4-BE49-F238E27FC236}">
                <a16:creationId xmlns:a16="http://schemas.microsoft.com/office/drawing/2014/main" id="{D7CA8974-7BA7-4828-89E2-6DAD7353BC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3854" y="1544347"/>
            <a:ext cx="4676439" cy="5313651"/>
          </a:xfrm>
          <a:custGeom>
            <a:avLst/>
            <a:gdLst>
              <a:gd name="connsiteX0" fmla="*/ 6846874 w 6846874"/>
              <a:gd name="connsiteY0" fmla="*/ 3021586 h 3021586"/>
              <a:gd name="connsiteX1" fmla="*/ 0 w 6846874"/>
              <a:gd name="connsiteY1" fmla="*/ 3021585 h 3021586"/>
              <a:gd name="connsiteX2" fmla="*/ 3399286 w 6846874"/>
              <a:gd name="connsiteY2" fmla="*/ 0 h 3021586"/>
              <a:gd name="connsiteX0" fmla="*/ 6846874 w 6846874"/>
              <a:gd name="connsiteY0" fmla="*/ 3016405 h 3016405"/>
              <a:gd name="connsiteX1" fmla="*/ 0 w 6846874"/>
              <a:gd name="connsiteY1" fmla="*/ 3016404 h 3016405"/>
              <a:gd name="connsiteX2" fmla="*/ 3425190 w 6846874"/>
              <a:gd name="connsiteY2" fmla="*/ 0 h 3016405"/>
              <a:gd name="connsiteX3" fmla="*/ 6846874 w 6846874"/>
              <a:gd name="connsiteY3" fmla="*/ 3016405 h 3016405"/>
              <a:gd name="connsiteX0" fmla="*/ 6846874 w 6846874"/>
              <a:gd name="connsiteY0" fmla="*/ 3055286 h 3055286"/>
              <a:gd name="connsiteX1" fmla="*/ 0 w 6846874"/>
              <a:gd name="connsiteY1" fmla="*/ 3055285 h 3055286"/>
              <a:gd name="connsiteX2" fmla="*/ 3425190 w 6846874"/>
              <a:gd name="connsiteY2" fmla="*/ 0 h 3055286"/>
              <a:gd name="connsiteX3" fmla="*/ 6846874 w 6846874"/>
              <a:gd name="connsiteY3" fmla="*/ 3055286 h 3055286"/>
              <a:gd name="connsiteX0" fmla="*/ 6846874 w 6846874"/>
              <a:gd name="connsiteY0" fmla="*/ 5422604 h 5422604"/>
              <a:gd name="connsiteX1" fmla="*/ 0 w 6846874"/>
              <a:gd name="connsiteY1" fmla="*/ 5422603 h 5422604"/>
              <a:gd name="connsiteX2" fmla="*/ 6839561 w 6846874"/>
              <a:gd name="connsiteY2" fmla="*/ 0 h 5422604"/>
              <a:gd name="connsiteX3" fmla="*/ 6846874 w 6846874"/>
              <a:gd name="connsiteY3" fmla="*/ 5422604 h 5422604"/>
            </a:gdLst>
            <a:ahLst/>
            <a:cxnLst>
              <a:cxn ang="0">
                <a:pos x="connsiteX0" y="connsiteY0"/>
              </a:cxn>
              <a:cxn ang="0">
                <a:pos x="connsiteX1" y="connsiteY1"/>
              </a:cxn>
              <a:cxn ang="0">
                <a:pos x="connsiteX2" y="connsiteY2"/>
              </a:cxn>
              <a:cxn ang="0">
                <a:pos x="connsiteX3" y="connsiteY3"/>
              </a:cxn>
            </a:cxnLst>
            <a:rect l="l" t="t" r="r" b="b"/>
            <a:pathLst>
              <a:path w="6846874" h="5422604">
                <a:moveTo>
                  <a:pt x="6846874" y="5422604"/>
                </a:moveTo>
                <a:lnTo>
                  <a:pt x="0" y="5422603"/>
                </a:lnTo>
                <a:lnTo>
                  <a:pt x="6839561" y="0"/>
                </a:lnTo>
                <a:cubicBezTo>
                  <a:pt x="6841999" y="1807535"/>
                  <a:pt x="6844436" y="3615069"/>
                  <a:pt x="6846874" y="5422604"/>
                </a:cubicBezTo>
                <a:close/>
              </a:path>
            </a:pathLst>
          </a:custGeom>
          <a:solidFill>
            <a:schemeClr val="bg2">
              <a:alpha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31354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98655"/>
            <a:ext cx="9905999" cy="4100489"/>
          </a:xfrm>
        </p:spPr>
        <p:txBody>
          <a:bodyPr anchor="ctr">
            <a:normAutofit fontScale="92500" lnSpcReduction="10000"/>
          </a:bodyPr>
          <a:lstStyle/>
          <a:p>
            <a:r>
              <a:rPr lang="en-US" sz="2800" dirty="0"/>
              <a:t>2009 report from New Jersey Commission on Bullying:</a:t>
            </a:r>
          </a:p>
          <a:p>
            <a:pPr lvl="1"/>
            <a:r>
              <a:rPr lang="en-US" sz="2200" dirty="0"/>
              <a:t>32% of students 12-18 were bullied in previous year.</a:t>
            </a:r>
          </a:p>
          <a:p>
            <a:pPr lvl="1"/>
            <a:r>
              <a:rPr lang="en-US" sz="2200" dirty="0"/>
              <a:t>25% of schools identified bullying as a daily/weekly problem.</a:t>
            </a:r>
          </a:p>
          <a:p>
            <a:pPr lvl="1"/>
            <a:r>
              <a:rPr lang="en-US" sz="2200" dirty="0"/>
              <a:t>Percentage of NJ students being bullied is 1% point higher.</a:t>
            </a:r>
          </a:p>
          <a:p>
            <a:pPr lvl="1"/>
            <a:r>
              <a:rPr lang="en-US" sz="2200" dirty="0"/>
              <a:t>In 2010 bullying led to student suicide.</a:t>
            </a:r>
          </a:p>
          <a:p>
            <a:pPr lvl="1"/>
            <a:r>
              <a:rPr lang="en-US" sz="2200" dirty="0"/>
              <a:t>Research has emerged since 2002 enactment and 2007 and 2008 amendments.</a:t>
            </a:r>
          </a:p>
          <a:p>
            <a:pPr lvl="1"/>
            <a:r>
              <a:rPr lang="en-US" sz="2200" dirty="0"/>
              <a:t>Districts, students, parents, teachers, boards would benefit from clearer standards on what constitutes HIB, and how to report, investigate and respond.</a:t>
            </a:r>
          </a:p>
        </p:txBody>
      </p:sp>
      <p:sp>
        <p:nvSpPr>
          <p:cNvPr id="2" name="Title 1"/>
          <p:cNvSpPr>
            <a:spLocks noGrp="1"/>
          </p:cNvSpPr>
          <p:nvPr>
            <p:ph type="title"/>
          </p:nvPr>
        </p:nvSpPr>
        <p:spPr>
          <a:xfrm>
            <a:off x="1143000" y="278407"/>
            <a:ext cx="9905999" cy="1360898"/>
          </a:xfrm>
        </p:spPr>
        <p:txBody>
          <a:bodyPr/>
          <a:lstStyle/>
          <a:p>
            <a:r>
              <a:rPr lang="en-US" dirty="0"/>
              <a:t>HIB 2.0: The 2010 Amendments</a:t>
            </a:r>
          </a:p>
        </p:txBody>
      </p:sp>
    </p:spTree>
    <p:extLst>
      <p:ext uri="{BB962C8B-B14F-4D97-AF65-F5344CB8AC3E}">
        <p14:creationId xmlns:p14="http://schemas.microsoft.com/office/powerpoint/2010/main" val="3326021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28316"/>
            <a:ext cx="9905999" cy="4170828"/>
          </a:xfrm>
        </p:spPr>
        <p:txBody>
          <a:bodyPr anchor="ctr">
            <a:normAutofit fontScale="85000" lnSpcReduction="10000"/>
          </a:bodyPr>
          <a:lstStyle/>
          <a:p>
            <a:r>
              <a:rPr lang="en-US" sz="3100" dirty="0"/>
              <a:t>2009 report from New Jersey Commission on Bullying:</a:t>
            </a:r>
          </a:p>
          <a:p>
            <a:pPr lvl="1"/>
            <a:r>
              <a:rPr lang="en-US" sz="2500" dirty="0"/>
              <a:t>Legislature intends to strengthen standards and procedures.</a:t>
            </a:r>
          </a:p>
          <a:p>
            <a:pPr lvl="1"/>
            <a:r>
              <a:rPr lang="en-US" sz="2500" dirty="0"/>
              <a:t>Fiscal responsibility requires this approach to better use existing resources to keep students safe.</a:t>
            </a:r>
          </a:p>
          <a:p>
            <a:pPr lvl="1"/>
            <a:r>
              <a:rPr lang="en-US" sz="2500" dirty="0"/>
              <a:t>Existing school personnel should be utilized.</a:t>
            </a:r>
          </a:p>
          <a:p>
            <a:pPr lvl="1"/>
            <a:r>
              <a:rPr lang="en-US" sz="2500" dirty="0"/>
              <a:t>Strengthening standards will help reduce the risk of suicide.</a:t>
            </a:r>
          </a:p>
          <a:p>
            <a:pPr lvl="1"/>
            <a:r>
              <a:rPr lang="en-US" sz="2500" dirty="0"/>
              <a:t>HIB is also a problem at institutes of higher education, which also must include these prohibitions in their code of conduct.</a:t>
            </a:r>
          </a:p>
          <a:p>
            <a:pPr lvl="2"/>
            <a:r>
              <a:rPr lang="en-US" sz="2400" dirty="0"/>
              <a:t>Bill introduced 11/8/10, passed house 11/15/10, senate 11/22/10, signed by Governor 1/5/11. Theories?</a:t>
            </a:r>
          </a:p>
        </p:txBody>
      </p:sp>
      <p:sp>
        <p:nvSpPr>
          <p:cNvPr id="2" name="Title 1"/>
          <p:cNvSpPr>
            <a:spLocks noGrp="1"/>
          </p:cNvSpPr>
          <p:nvPr>
            <p:ph type="title"/>
          </p:nvPr>
        </p:nvSpPr>
        <p:spPr>
          <a:xfrm>
            <a:off x="1374112" y="199696"/>
            <a:ext cx="9905999" cy="1360898"/>
          </a:xfrm>
        </p:spPr>
        <p:txBody>
          <a:bodyPr/>
          <a:lstStyle/>
          <a:p>
            <a:r>
              <a:rPr lang="en-US" dirty="0"/>
              <a:t>HIB 2.0: The 2010 Amendments (cont’d)</a:t>
            </a:r>
          </a:p>
        </p:txBody>
      </p:sp>
    </p:spTree>
    <p:extLst>
      <p:ext uri="{BB962C8B-B14F-4D97-AF65-F5344CB8AC3E}">
        <p14:creationId xmlns:p14="http://schemas.microsoft.com/office/powerpoint/2010/main" val="237094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799" y="1464426"/>
            <a:ext cx="8932985" cy="4644972"/>
          </a:xfrm>
        </p:spPr>
        <p:txBody>
          <a:bodyPr anchor="ctr">
            <a:normAutofit lnSpcReduction="10000"/>
          </a:bodyPr>
          <a:lstStyle/>
          <a:p>
            <a:r>
              <a:rPr lang="en-US" sz="2800" dirty="0"/>
              <a:t>2010 Amendments:</a:t>
            </a:r>
          </a:p>
          <a:p>
            <a:pPr lvl="1"/>
            <a:r>
              <a:rPr lang="en-US" sz="2200" dirty="0"/>
              <a:t>Amends definition of HIB to provide for “substantial disruption or interference of orderly operation” and hostile education environment.</a:t>
            </a:r>
          </a:p>
          <a:p>
            <a:pPr lvl="1"/>
            <a:r>
              <a:rPr lang="en-US" sz="2200" dirty="0"/>
              <a:t>Bias/intimidation crimes as disqualifying offense.</a:t>
            </a:r>
          </a:p>
          <a:p>
            <a:pPr lvl="1"/>
            <a:r>
              <a:rPr lang="en-US" sz="2200" dirty="0"/>
              <a:t>Requires HIB and suicide prevention training for staff, administrators and board members.</a:t>
            </a:r>
          </a:p>
          <a:p>
            <a:pPr lvl="1"/>
            <a:r>
              <a:rPr lang="en-US" sz="2200" dirty="0"/>
              <a:t>REQUIRES (rather than encourages) bullying prevention programs.</a:t>
            </a:r>
          </a:p>
          <a:p>
            <a:pPr lvl="1"/>
            <a:r>
              <a:rPr lang="en-US" sz="2200" dirty="0"/>
              <a:t>Requires districts to respond to incidents that occur “off school grounds.”</a:t>
            </a:r>
          </a:p>
        </p:txBody>
      </p:sp>
      <p:sp>
        <p:nvSpPr>
          <p:cNvPr id="2" name="Title 1"/>
          <p:cNvSpPr>
            <a:spLocks noGrp="1"/>
          </p:cNvSpPr>
          <p:nvPr>
            <p:ph type="title"/>
          </p:nvPr>
        </p:nvSpPr>
        <p:spPr>
          <a:xfrm>
            <a:off x="1514789" y="199695"/>
            <a:ext cx="9905999" cy="1360898"/>
          </a:xfrm>
        </p:spPr>
        <p:txBody>
          <a:bodyPr/>
          <a:lstStyle/>
          <a:p>
            <a:r>
              <a:rPr lang="en-US" dirty="0"/>
              <a:t>HIB 2.0: The 2010 Amendments (cont’d)</a:t>
            </a:r>
          </a:p>
        </p:txBody>
      </p:sp>
    </p:spTree>
    <p:extLst>
      <p:ext uri="{BB962C8B-B14F-4D97-AF65-F5344CB8AC3E}">
        <p14:creationId xmlns:p14="http://schemas.microsoft.com/office/powerpoint/2010/main" val="435166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28316"/>
            <a:ext cx="9905999" cy="4170828"/>
          </a:xfrm>
        </p:spPr>
        <p:txBody>
          <a:bodyPr anchor="ctr">
            <a:normAutofit/>
          </a:bodyPr>
          <a:lstStyle/>
          <a:p>
            <a:r>
              <a:rPr lang="en-US" sz="2800" dirty="0"/>
              <a:t>2010 Amendments:</a:t>
            </a:r>
          </a:p>
          <a:p>
            <a:pPr lvl="1"/>
            <a:r>
              <a:rPr lang="en-US" sz="2200" dirty="0"/>
              <a:t>Requires creation of school safety team, district ABC, building ABS.</a:t>
            </a:r>
          </a:p>
          <a:p>
            <a:pPr lvl="1"/>
            <a:r>
              <a:rPr lang="en-US" sz="2200" dirty="0"/>
              <a:t>Requires twice annual report to board instead of annual.</a:t>
            </a:r>
          </a:p>
          <a:p>
            <a:pPr lvl="1"/>
            <a:r>
              <a:rPr lang="en-US" sz="2200" dirty="0"/>
              <a:t>Created requirement of “week of respect.”</a:t>
            </a:r>
          </a:p>
          <a:p>
            <a:pPr lvl="1"/>
            <a:r>
              <a:rPr lang="en-US" sz="2200" dirty="0"/>
              <a:t>Provides for discipline for school administrators who fail to initiate or conduct investigations when required.</a:t>
            </a:r>
          </a:p>
          <a:p>
            <a:pPr lvl="1"/>
            <a:r>
              <a:rPr lang="en-US" sz="2200" dirty="0"/>
              <a:t>Includes HIB as conduct that may constituted good cause for suspension or expulsion.</a:t>
            </a:r>
            <a:endParaRPr lang="en-US" sz="2600" dirty="0"/>
          </a:p>
        </p:txBody>
      </p:sp>
      <p:sp>
        <p:nvSpPr>
          <p:cNvPr id="2" name="Title 1"/>
          <p:cNvSpPr>
            <a:spLocks noGrp="1"/>
          </p:cNvSpPr>
          <p:nvPr>
            <p:ph type="title"/>
          </p:nvPr>
        </p:nvSpPr>
        <p:spPr>
          <a:xfrm>
            <a:off x="1333919" y="278407"/>
            <a:ext cx="9905999" cy="1360898"/>
          </a:xfrm>
        </p:spPr>
        <p:txBody>
          <a:bodyPr/>
          <a:lstStyle/>
          <a:p>
            <a:r>
              <a:rPr lang="en-US" dirty="0"/>
              <a:t>HIB 2.0: The 2010 Amendments (cont’d)</a:t>
            </a:r>
          </a:p>
        </p:txBody>
      </p:sp>
    </p:spTree>
    <p:extLst>
      <p:ext uri="{BB962C8B-B14F-4D97-AF65-F5344CB8AC3E}">
        <p14:creationId xmlns:p14="http://schemas.microsoft.com/office/powerpoint/2010/main" val="3045059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647930"/>
            <a:ext cx="9905999" cy="4251214"/>
          </a:xfrm>
        </p:spPr>
        <p:txBody>
          <a:bodyPr>
            <a:normAutofit lnSpcReduction="10000"/>
          </a:bodyPr>
          <a:lstStyle/>
          <a:p>
            <a:r>
              <a:rPr lang="en-US" sz="2800" dirty="0"/>
              <a:t>What are the prevailing themes?</a:t>
            </a:r>
          </a:p>
          <a:p>
            <a:pPr marL="742950" lvl="1"/>
            <a:r>
              <a:rPr lang="en-US" sz="2200" dirty="0"/>
              <a:t>Training for staff</a:t>
            </a:r>
          </a:p>
          <a:p>
            <a:pPr marL="742950" lvl="1"/>
            <a:r>
              <a:rPr lang="en-US" sz="2200" dirty="0"/>
              <a:t>Instruction for students</a:t>
            </a:r>
          </a:p>
          <a:p>
            <a:pPr marL="742950" lvl="1"/>
            <a:r>
              <a:rPr lang="en-US" sz="2200" dirty="0"/>
              <a:t>Preventative measures</a:t>
            </a:r>
          </a:p>
          <a:p>
            <a:pPr marL="742950" lvl="1"/>
            <a:r>
              <a:rPr lang="en-US" sz="2200" dirty="0"/>
              <a:t>Broadening definitions</a:t>
            </a:r>
          </a:p>
          <a:p>
            <a:pPr marL="742950" lvl="1"/>
            <a:r>
              <a:rPr lang="en-US" sz="2200" dirty="0"/>
              <a:t>Transparency</a:t>
            </a:r>
          </a:p>
          <a:p>
            <a:pPr marL="339725" indent="-285750"/>
            <a:r>
              <a:rPr lang="en-US" sz="2600" dirty="0"/>
              <a:t>What are we not seeing?</a:t>
            </a:r>
          </a:p>
          <a:p>
            <a:pPr marL="742950" lvl="1"/>
            <a:r>
              <a:rPr lang="en-US" sz="2200" dirty="0"/>
              <a:t>Disciplinary consequences</a:t>
            </a:r>
          </a:p>
          <a:p>
            <a:pPr marL="742950" lvl="1"/>
            <a:r>
              <a:rPr lang="en-US" sz="2200" dirty="0"/>
              <a:t>Demonizing bullies</a:t>
            </a:r>
          </a:p>
        </p:txBody>
      </p:sp>
      <p:sp>
        <p:nvSpPr>
          <p:cNvPr id="2" name="Title 1"/>
          <p:cNvSpPr>
            <a:spLocks noGrp="1"/>
          </p:cNvSpPr>
          <p:nvPr>
            <p:ph type="title"/>
          </p:nvPr>
        </p:nvSpPr>
        <p:spPr>
          <a:xfrm>
            <a:off x="1695659" y="179599"/>
            <a:ext cx="9905999" cy="1360898"/>
          </a:xfrm>
        </p:spPr>
        <p:txBody>
          <a:bodyPr/>
          <a:lstStyle/>
          <a:p>
            <a:r>
              <a:rPr lang="en-US" dirty="0"/>
              <a:t>HIB 2.0: The 2010 Amendments (cont’d)</a:t>
            </a:r>
          </a:p>
        </p:txBody>
      </p:sp>
    </p:spTree>
    <p:extLst>
      <p:ext uri="{BB962C8B-B14F-4D97-AF65-F5344CB8AC3E}">
        <p14:creationId xmlns:p14="http://schemas.microsoft.com/office/powerpoint/2010/main" val="2700641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9905999" cy="4527544"/>
          </a:xfrm>
        </p:spPr>
        <p:txBody>
          <a:bodyPr anchor="ctr">
            <a:normAutofit/>
          </a:bodyPr>
          <a:lstStyle/>
          <a:p>
            <a:pPr marL="0" indent="0" algn="ctr">
              <a:lnSpc>
                <a:spcPct val="100000"/>
              </a:lnSpc>
              <a:spcBef>
                <a:spcPts val="500"/>
              </a:spcBef>
              <a:buNone/>
            </a:pPr>
            <a:r>
              <a:rPr lang="en-US" sz="4400" dirty="0"/>
              <a:t>Impact on Victim is paramount</a:t>
            </a:r>
          </a:p>
          <a:p>
            <a:pPr marL="0" indent="0" algn="ctr">
              <a:lnSpc>
                <a:spcPct val="100000"/>
              </a:lnSpc>
              <a:spcBef>
                <a:spcPts val="500"/>
              </a:spcBef>
              <a:buNone/>
            </a:pPr>
            <a:r>
              <a:rPr lang="en-US" sz="4400" dirty="0"/>
              <a:t>Why?</a:t>
            </a:r>
          </a:p>
          <a:p>
            <a:pPr marL="0" indent="0" algn="ctr">
              <a:lnSpc>
                <a:spcPct val="100000"/>
              </a:lnSpc>
              <a:spcBef>
                <a:spcPts val="500"/>
              </a:spcBef>
              <a:buNone/>
            </a:pPr>
            <a:r>
              <a:rPr lang="en-US" sz="4400" dirty="0"/>
              <a:t>…intended to help victims and remediate bullying behavior rather than just punish offenders</a:t>
            </a:r>
          </a:p>
        </p:txBody>
      </p:sp>
      <p:sp>
        <p:nvSpPr>
          <p:cNvPr id="3" name="Title 2"/>
          <p:cNvSpPr>
            <a:spLocks noGrp="1"/>
          </p:cNvSpPr>
          <p:nvPr>
            <p:ph type="title"/>
          </p:nvPr>
        </p:nvSpPr>
        <p:spPr>
          <a:xfrm>
            <a:off x="1143000" y="153088"/>
            <a:ext cx="9905999" cy="1360898"/>
          </a:xfrm>
        </p:spPr>
        <p:txBody>
          <a:bodyPr/>
          <a:lstStyle/>
          <a:p>
            <a:r>
              <a:rPr lang="en-US" dirty="0"/>
              <a:t>HIB: Recurring Theme</a:t>
            </a:r>
          </a:p>
        </p:txBody>
      </p:sp>
    </p:spTree>
    <p:extLst>
      <p:ext uri="{BB962C8B-B14F-4D97-AF65-F5344CB8AC3E}">
        <p14:creationId xmlns:p14="http://schemas.microsoft.com/office/powerpoint/2010/main" val="129365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92096" y="246659"/>
            <a:ext cx="7990039" cy="1013012"/>
          </a:xfrm>
        </p:spPr>
        <p:txBody>
          <a:bodyPr>
            <a:normAutofit/>
          </a:bodyPr>
          <a:lstStyle/>
          <a:p>
            <a:r>
              <a:rPr lang="en-US" sz="3200" dirty="0"/>
              <a:t>HIB 3.0: The 2022 Amendments</a:t>
            </a:r>
          </a:p>
        </p:txBody>
      </p:sp>
      <p:sp>
        <p:nvSpPr>
          <p:cNvPr id="2" name="Content Placeholder 1"/>
          <p:cNvSpPr>
            <a:spLocks noGrp="1"/>
          </p:cNvSpPr>
          <p:nvPr>
            <p:ph idx="1"/>
          </p:nvPr>
        </p:nvSpPr>
        <p:spPr>
          <a:xfrm>
            <a:off x="1459149" y="1259671"/>
            <a:ext cx="9358007" cy="4693657"/>
          </a:xfrm>
        </p:spPr>
        <p:txBody>
          <a:bodyPr anchor="ctr">
            <a:normAutofit fontScale="77500" lnSpcReduction="20000"/>
          </a:bodyPr>
          <a:lstStyle/>
          <a:p>
            <a:pPr>
              <a:lnSpc>
                <a:spcPct val="120000"/>
              </a:lnSpc>
            </a:pPr>
            <a:r>
              <a:rPr lang="en-US" sz="2800" dirty="0"/>
              <a:t>HIB 3.0?</a:t>
            </a:r>
          </a:p>
          <a:p>
            <a:pPr lvl="1">
              <a:lnSpc>
                <a:spcPct val="120000"/>
              </a:lnSpc>
            </a:pPr>
            <a:r>
              <a:rPr lang="en-US" sz="2500" dirty="0"/>
              <a:t>Imposes civil liability on parents of offenders whose kids are adjudicated delinquent of cyber harassment as well as fines for parents/guardians who fail to comply with any condition of adjudication.</a:t>
            </a:r>
          </a:p>
          <a:p>
            <a:pPr lvl="1">
              <a:lnSpc>
                <a:spcPct val="120000"/>
              </a:lnSpc>
            </a:pPr>
            <a:r>
              <a:rPr lang="en-US" sz="2500" dirty="0"/>
              <a:t>Creates a “record” for offenders: </a:t>
            </a:r>
          </a:p>
          <a:p>
            <a:pPr lvl="2">
              <a:lnSpc>
                <a:spcPct val="120000"/>
              </a:lnSpc>
            </a:pPr>
            <a:r>
              <a:rPr lang="en-US" sz="2350" dirty="0"/>
              <a:t>1st and 2</a:t>
            </a:r>
            <a:r>
              <a:rPr lang="en-US" sz="2350" baseline="30000" dirty="0"/>
              <a:t>nd</a:t>
            </a:r>
            <a:r>
              <a:rPr lang="en-US" sz="2350" dirty="0"/>
              <a:t> offense: Results of investigation placed in student record.</a:t>
            </a:r>
          </a:p>
          <a:p>
            <a:pPr lvl="2">
              <a:lnSpc>
                <a:spcPct val="120000"/>
              </a:lnSpc>
            </a:pPr>
            <a:r>
              <a:rPr lang="en-US" sz="2200" dirty="0"/>
              <a:t>3rd offense: Results placed in record, individual student intervention plan developed by principal and staff and approved by superintendent, may require student (accompanied by parent or guardian) to complete class/program to reduce HIB behavior.</a:t>
            </a:r>
          </a:p>
          <a:p>
            <a:pPr lvl="1">
              <a:lnSpc>
                <a:spcPct val="120000"/>
              </a:lnSpc>
            </a:pPr>
            <a:r>
              <a:rPr lang="en-US" sz="2500" dirty="0"/>
              <a:t>Principal must keep written record of initial notification to parents</a:t>
            </a:r>
          </a:p>
          <a:p>
            <a:pPr lvl="1">
              <a:lnSpc>
                <a:spcPct val="120000"/>
              </a:lnSpc>
            </a:pPr>
            <a:r>
              <a:rPr lang="en-US" sz="2500" dirty="0"/>
              <a:t>DOE guidance for parents to be posted on homepage/338 form</a:t>
            </a:r>
          </a:p>
        </p:txBody>
      </p:sp>
    </p:spTree>
    <p:extLst>
      <p:ext uri="{BB962C8B-B14F-4D97-AF65-F5344CB8AC3E}">
        <p14:creationId xmlns:p14="http://schemas.microsoft.com/office/powerpoint/2010/main" val="4259017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gattaVTI">
  <a:themeElements>
    <a:clrScheme name="GDM 3">
      <a:dk1>
        <a:srgbClr val="CE974E"/>
      </a:dk1>
      <a:lt1>
        <a:sysClr val="window" lastClr="FFFFFF"/>
      </a:lt1>
      <a:dk2>
        <a:srgbClr val="1D5103"/>
      </a:dk2>
      <a:lt2>
        <a:srgbClr val="660033"/>
      </a:lt2>
      <a:accent1>
        <a:srgbClr val="CE974E"/>
      </a:accent1>
      <a:accent2>
        <a:srgbClr val="993366"/>
      </a:accent2>
      <a:accent3>
        <a:srgbClr val="FFC000"/>
      </a:accent3>
      <a:accent4>
        <a:srgbClr val="1D5103"/>
      </a:accent4>
      <a:accent5>
        <a:srgbClr val="993366"/>
      </a:accent5>
      <a:accent6>
        <a:srgbClr val="CE974E"/>
      </a:accent6>
      <a:hlink>
        <a:srgbClr val="467886"/>
      </a:hlink>
      <a:folHlink>
        <a:srgbClr val="96607D"/>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b8547c5-dd9c-4dad-a31c-2e10be7ef284">
      <Terms xmlns="http://schemas.microsoft.com/office/infopath/2007/PartnerControls"/>
    </lcf76f155ced4ddcb4097134ff3c332f>
    <TaxCatchAll xmlns="467866f1-c403-4664-9903-53389a5e99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08F4140113C704AB4A6718EE96A5199" ma:contentTypeVersion="15" ma:contentTypeDescription="Create a new document." ma:contentTypeScope="" ma:versionID="9bd1f5db516e6e0c8187f6fc1ea100f6">
  <xsd:schema xmlns:xsd="http://www.w3.org/2001/XMLSchema" xmlns:xs="http://www.w3.org/2001/XMLSchema" xmlns:p="http://schemas.microsoft.com/office/2006/metadata/properties" xmlns:ns2="9b8547c5-dd9c-4dad-a31c-2e10be7ef284" xmlns:ns3="467866f1-c403-4664-9903-53389a5e9945" targetNamespace="http://schemas.microsoft.com/office/2006/metadata/properties" ma:root="true" ma:fieldsID="5634f2025ab2f882bbb7371c5c377fc5" ns2:_="" ns3:_="">
    <xsd:import namespace="9b8547c5-dd9c-4dad-a31c-2e10be7ef284"/>
    <xsd:import namespace="467866f1-c403-4664-9903-53389a5e994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SearchProperties"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8547c5-dd9c-4dad-a31c-2e10be7ef2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572c4dc-ed7b-4a8d-93c5-43341056c41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7866f1-c403-4664-9903-53389a5e994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1296d03-5137-41eb-8bb5-86a10a5129ec}" ma:internalName="TaxCatchAll" ma:showField="CatchAllData" ma:web="467866f1-c403-4664-9903-53389a5e994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3BE261-5872-41D1-93D9-F17FDFDAE570}">
  <ds:schemaRefs>
    <ds:schemaRef ds:uri="http://purl.org/dc/dcmitype/"/>
    <ds:schemaRef ds:uri="http://purl.org/dc/terms/"/>
    <ds:schemaRef ds:uri="http://schemas.openxmlformats.org/package/2006/metadata/core-properties"/>
    <ds:schemaRef ds:uri="http://schemas.microsoft.com/office/2006/documentManagement/types"/>
    <ds:schemaRef ds:uri="http://purl.org/dc/elements/1.1/"/>
    <ds:schemaRef ds:uri="http://www.w3.org/XML/1998/namespace"/>
    <ds:schemaRef ds:uri="467866f1-c403-4664-9903-53389a5e9945"/>
    <ds:schemaRef ds:uri="9b8547c5-dd9c-4dad-a31c-2e10be7ef284"/>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D1CB5683-9F38-4DA1-9494-0D4ABA0C1A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8547c5-dd9c-4dad-a31c-2e10be7ef284"/>
    <ds:schemaRef ds:uri="467866f1-c403-4664-9903-53389a5e99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2D856B-E8DB-4552-B677-934AA65405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6897</TotalTime>
  <Words>2517</Words>
  <Application>Microsoft Office PowerPoint</Application>
  <PresentationFormat>Widescreen</PresentationFormat>
  <Paragraphs>209</Paragraphs>
  <Slides>29</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Aptos</vt:lpstr>
      <vt:lpstr>Arial</vt:lpstr>
      <vt:lpstr>Calibri</vt:lpstr>
      <vt:lpstr>Courier New</vt:lpstr>
      <vt:lpstr>Verdana</vt:lpstr>
      <vt:lpstr>Walbaum Display</vt:lpstr>
      <vt:lpstr>Wingdings</vt:lpstr>
      <vt:lpstr>RegattaVTI</vt:lpstr>
      <vt:lpstr>Sterling regional high school district board of education Summer RETREAT</vt:lpstr>
      <vt:lpstr>Back to the Beginning: 2002-2008</vt:lpstr>
      <vt:lpstr>HIB 2.0: The 2010 Amendments</vt:lpstr>
      <vt:lpstr>HIB 2.0: The 2010 Amendments (cont’d)</vt:lpstr>
      <vt:lpstr>HIB 2.0: The 2010 Amendments (cont’d)</vt:lpstr>
      <vt:lpstr>HIB 2.0: The 2010 Amendments (cont’d)</vt:lpstr>
      <vt:lpstr>HIB 2.0: The 2010 Amendments (cont’d)</vt:lpstr>
      <vt:lpstr>HIB: Recurring Theme</vt:lpstr>
      <vt:lpstr>HIB 3.0: The 2022 Amendments</vt:lpstr>
      <vt:lpstr>HIB: Issues</vt:lpstr>
      <vt:lpstr>HIB by Grade Span</vt:lpstr>
      <vt:lpstr>HIB by Location</vt:lpstr>
      <vt:lpstr>HIB by Category</vt:lpstr>
      <vt:lpstr>HIB Today: Nuts and Bolts</vt:lpstr>
      <vt:lpstr>HIB Today: Nuts and Bolts</vt:lpstr>
      <vt:lpstr>HIB Today: Procedure</vt:lpstr>
      <vt:lpstr>HIB Today: Procedure</vt:lpstr>
      <vt:lpstr>HIB Today: Board Appeal</vt:lpstr>
      <vt:lpstr>Harassment, Intimidation and Bullying Greatest Hits</vt:lpstr>
      <vt:lpstr> What happens when an HIB appeal is filed? </vt:lpstr>
      <vt:lpstr>Substantial Disruption</vt:lpstr>
      <vt:lpstr>Substantial Disruption</vt:lpstr>
      <vt:lpstr>Substantial Disruption</vt:lpstr>
      <vt:lpstr>HIB: Impact versus Intent</vt:lpstr>
      <vt:lpstr>HIB: Impact versus Intent</vt:lpstr>
      <vt:lpstr>HIB: Distinguishing Characteristic</vt:lpstr>
      <vt:lpstr>HIB: Distinguishing Characteristic</vt:lpstr>
      <vt:lpstr>HIB: Investigation Reports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Alicia D'Anella</dc:creator>
  <cp:lastModifiedBy>Alicia D'Anella</cp:lastModifiedBy>
  <cp:revision>3</cp:revision>
  <dcterms:created xsi:type="dcterms:W3CDTF">2025-07-03T22:55:11Z</dcterms:created>
  <dcterms:modified xsi:type="dcterms:W3CDTF">2025-07-29T19:26:10Z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0x010100508F4140113C704AB4A6718EE96A5199</vt:lpwstr>
  </property>
  <property fmtid="{D5CDD505-2E9C-101B-9397-08002B2CF9AE}" pid="3" name="MediaServiceImageTags">
    <vt:lpwstr/>
  </property>
</Properties>
</file>